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1" r:id="rId1"/>
  </p:sldMasterIdLst>
  <p:notesMasterIdLst>
    <p:notesMasterId r:id="rId22"/>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83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6"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pPr algn="ctr"/>
            <a:r>
              <a:rPr lang="en-IN" sz="4400" b="0" strike="noStrike" spc="-1">
                <a:solidFill>
                  <a:srgbClr val="000000"/>
                </a:solidFill>
                <a:latin typeface="Arial"/>
              </a:rPr>
              <a:t>Click to move the slide</a:t>
            </a:r>
          </a:p>
        </p:txBody>
      </p:sp>
      <p:sp>
        <p:nvSpPr>
          <p:cNvPr id="77"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marL="216000" indent="0">
              <a:buNone/>
            </a:pPr>
            <a:r>
              <a:rPr lang="en-IN" sz="2000" b="0" strike="noStrike" spc="-1">
                <a:solidFill>
                  <a:srgbClr val="000000"/>
                </a:solidFill>
                <a:latin typeface="Arial"/>
              </a:rPr>
              <a:t>Click to edit the notes format</a:t>
            </a:r>
          </a:p>
        </p:txBody>
      </p:sp>
      <p:sp>
        <p:nvSpPr>
          <p:cNvPr id="78"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en-IN" sz="1400" b="0" strike="noStrike" spc="-1">
                <a:solidFill>
                  <a:srgbClr val="000000"/>
                </a:solidFill>
                <a:latin typeface="Times New Roman"/>
              </a:rPr>
              <a:t>&lt;header&gt;</a:t>
            </a:r>
          </a:p>
        </p:txBody>
      </p:sp>
      <p:sp>
        <p:nvSpPr>
          <p:cNvPr id="79" name="PlaceHolder 4"/>
          <p:cNvSpPr>
            <a:spLocks noGrp="1"/>
          </p:cNvSpPr>
          <p:nvPr>
            <p:ph type="dt" idx="1"/>
          </p:nvPr>
        </p:nvSpPr>
        <p:spPr>
          <a:xfrm>
            <a:off x="4278960" y="0"/>
            <a:ext cx="3280680" cy="534240"/>
          </a:xfrm>
          <a:prstGeom prst="rect">
            <a:avLst/>
          </a:prstGeom>
          <a:noFill/>
          <a:ln w="0">
            <a:noFill/>
          </a:ln>
        </p:spPr>
        <p:txBody>
          <a:bodyPr lIns="0" tIns="0" rIns="0" bIns="0" anchor="t">
            <a:noAutofit/>
          </a:bodyPr>
          <a:lstStyle>
            <a:lvl1pPr indent="0" algn="r">
              <a:buNone/>
              <a:defRPr lang="en-IN" sz="1400" b="0" strike="noStrike" spc="-1">
                <a:solidFill>
                  <a:srgbClr val="000000"/>
                </a:solidFill>
                <a:latin typeface="Times New Roman"/>
              </a:defRPr>
            </a:lvl1pPr>
          </a:lstStyle>
          <a:p>
            <a:pPr indent="0" algn="r">
              <a:buNone/>
            </a:pPr>
            <a:r>
              <a:rPr lang="en-IN" sz="1400" b="0" strike="noStrike" spc="-1">
                <a:solidFill>
                  <a:srgbClr val="000000"/>
                </a:solidFill>
                <a:latin typeface="Times New Roman"/>
              </a:rPr>
              <a:t>&lt;date/time&gt;</a:t>
            </a:r>
          </a:p>
        </p:txBody>
      </p:sp>
      <p:sp>
        <p:nvSpPr>
          <p:cNvPr id="80" name="PlaceHolder 5"/>
          <p:cNvSpPr>
            <a:spLocks noGrp="1"/>
          </p:cNvSpPr>
          <p:nvPr>
            <p:ph type="ftr" idx="2"/>
          </p:nvPr>
        </p:nvSpPr>
        <p:spPr>
          <a:xfrm>
            <a:off x="0" y="10157400"/>
            <a:ext cx="3280680" cy="534240"/>
          </a:xfrm>
          <a:prstGeom prst="rect">
            <a:avLst/>
          </a:prstGeom>
          <a:noFill/>
          <a:ln w="0">
            <a:noFill/>
          </a:ln>
        </p:spPr>
        <p:txBody>
          <a:bodyPr lIns="0" tIns="0" rIns="0" bIns="0" anchor="b">
            <a:noAutofit/>
          </a:bodyPr>
          <a:lstStyle>
            <a:lvl1pPr indent="0">
              <a:buNone/>
              <a:defRPr lang="en-IN" sz="1400" b="0" strike="noStrike" spc="-1">
                <a:solidFill>
                  <a:srgbClr val="000000"/>
                </a:solidFill>
                <a:latin typeface="Times New Roman"/>
              </a:defRPr>
            </a:lvl1pPr>
          </a:lstStyle>
          <a:p>
            <a:pPr indent="0">
              <a:buNone/>
            </a:pPr>
            <a:r>
              <a:rPr lang="en-IN" sz="1400" b="0" strike="noStrike" spc="-1">
                <a:solidFill>
                  <a:srgbClr val="000000"/>
                </a:solidFill>
                <a:latin typeface="Times New Roman"/>
              </a:rPr>
              <a:t>&lt;footer&gt;</a:t>
            </a:r>
          </a:p>
        </p:txBody>
      </p:sp>
      <p:sp>
        <p:nvSpPr>
          <p:cNvPr id="81" name="PlaceHolder 6"/>
          <p:cNvSpPr>
            <a:spLocks noGrp="1"/>
          </p:cNvSpPr>
          <p:nvPr>
            <p:ph type="sldNum" idx="3"/>
          </p:nvPr>
        </p:nvSpPr>
        <p:spPr>
          <a:xfrm>
            <a:off x="4278960" y="10157400"/>
            <a:ext cx="3280680" cy="534240"/>
          </a:xfrm>
          <a:prstGeom prst="rect">
            <a:avLst/>
          </a:prstGeom>
          <a:noFill/>
          <a:ln w="0">
            <a:noFill/>
          </a:ln>
        </p:spPr>
        <p:txBody>
          <a:bodyPr lIns="0" tIns="0" rIns="0" bIns="0" anchor="b">
            <a:noAutofit/>
          </a:bodyPr>
          <a:lstStyle>
            <a:lvl1pPr indent="0" algn="r">
              <a:buNone/>
              <a:defRPr lang="en-IN" sz="1400" b="0" strike="noStrike" spc="-1">
                <a:solidFill>
                  <a:srgbClr val="000000"/>
                </a:solidFill>
                <a:latin typeface="Times New Roman"/>
              </a:defRPr>
            </a:lvl1pPr>
          </a:lstStyle>
          <a:p>
            <a:pPr indent="0" algn="r">
              <a:buNone/>
            </a:pPr>
            <a:fld id="{FCAEC537-692E-4628-983B-5523F3A41A55}" type="slidenum">
              <a:rPr lang="en-IN" sz="1400" b="0" strike="noStrike" spc="-1">
                <a:solidFill>
                  <a:srgbClr val="000000"/>
                </a:solidFill>
                <a:latin typeface="Times New Roman"/>
              </a:rPr>
              <a:t>‹#›</a:t>
            </a:fld>
            <a:endParaRPr lang="en-IN"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PlaceHolder 1"/>
          <p:cNvSpPr>
            <a:spLocks noGrp="1" noRot="1" noChangeAspect="1"/>
          </p:cNvSpPr>
          <p:nvPr>
            <p:ph type="sldImg"/>
          </p:nvPr>
        </p:nvSpPr>
        <p:spPr>
          <a:xfrm>
            <a:off x="685800" y="1143000"/>
            <a:ext cx="5484960" cy="3084840"/>
          </a:xfrm>
          <a:prstGeom prst="rect">
            <a:avLst/>
          </a:prstGeom>
          <a:ln w="0">
            <a:noFill/>
          </a:ln>
        </p:spPr>
      </p:sp>
      <p:sp>
        <p:nvSpPr>
          <p:cNvPr id="231" name="PlaceHolder 2"/>
          <p:cNvSpPr>
            <a:spLocks noGrp="1"/>
          </p:cNvSpPr>
          <p:nvPr>
            <p:ph type="body"/>
          </p:nvPr>
        </p:nvSpPr>
        <p:spPr>
          <a:xfrm>
            <a:off x="685800" y="4400640"/>
            <a:ext cx="5484960" cy="3598920"/>
          </a:xfrm>
          <a:prstGeom prst="rect">
            <a:avLst/>
          </a:prstGeom>
          <a:noFill/>
          <a:ln w="0">
            <a:noFill/>
          </a:ln>
        </p:spPr>
        <p:txBody>
          <a:bodyPr lIns="0" tIns="0" rIns="0" bIns="0" anchor="t">
            <a:noAutofit/>
          </a:bodyPr>
          <a:lstStyle/>
          <a:p>
            <a:pPr marL="216000" indent="0">
              <a:buNone/>
            </a:pPr>
            <a:endParaRPr lang="en-IN" sz="1800" b="0" strike="noStrike" spc="-1">
              <a:solidFill>
                <a:srgbClr val="000000"/>
              </a:solidFill>
              <a:latin typeface="Arial"/>
            </a:endParaRPr>
          </a:p>
        </p:txBody>
      </p:sp>
      <p:sp>
        <p:nvSpPr>
          <p:cNvPr id="232" name="PlaceHolder 3"/>
          <p:cNvSpPr>
            <a:spLocks noGrp="1"/>
          </p:cNvSpPr>
          <p:nvPr>
            <p:ph type="sldNum" idx="4"/>
          </p:nvPr>
        </p:nvSpPr>
        <p:spPr>
          <a:xfrm>
            <a:off x="3884760" y="8685360"/>
            <a:ext cx="2970360" cy="457200"/>
          </a:xfrm>
          <a:prstGeom prst="rect">
            <a:avLst/>
          </a:prstGeom>
          <a:noFill/>
          <a:ln w="0">
            <a:noFill/>
          </a:ln>
        </p:spPr>
        <p:txBody>
          <a:bodyPr lIns="0" tIns="0" rIns="0" bIns="0" anchor="b">
            <a:noAutofit/>
          </a:bodyPr>
          <a:lstStyle>
            <a:lvl1pPr indent="0" algn="r">
              <a:lnSpc>
                <a:spcPct val="100000"/>
              </a:lnSpc>
              <a:buNone/>
              <a:defRPr lang="en-US" sz="1200" b="0" strike="noStrike" spc="-1">
                <a:solidFill>
                  <a:srgbClr val="000000"/>
                </a:solidFill>
                <a:latin typeface="+mn-lt"/>
                <a:ea typeface="+mn-ea"/>
              </a:defRPr>
            </a:lvl1pPr>
          </a:lstStyle>
          <a:p>
            <a:pPr indent="0" algn="r">
              <a:lnSpc>
                <a:spcPct val="100000"/>
              </a:lnSpc>
              <a:buNone/>
            </a:pPr>
            <a:fld id="{3B630991-D99E-494B-AA3A-8C006DDA2382}" type="slidenum">
              <a:rPr lang="en-US" sz="1200" b="0" strike="noStrike" spc="-1">
                <a:solidFill>
                  <a:srgbClr val="000000"/>
                </a:solidFill>
                <a:latin typeface="+mn-lt"/>
                <a:ea typeface="+mn-ea"/>
              </a:rPr>
              <a:t>3</a:t>
            </a:fld>
            <a:endParaRPr lang="en-IN" sz="1200" b="0" strike="noStrike" spc="-1">
              <a:solidFill>
                <a:srgbClr val="000000"/>
              </a:solidFill>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685800" y="1143000"/>
            <a:ext cx="5484960" cy="3084840"/>
          </a:xfrm>
          <a:prstGeom prst="rect">
            <a:avLst/>
          </a:prstGeom>
          <a:ln w="0">
            <a:noFill/>
          </a:ln>
        </p:spPr>
      </p:sp>
      <p:sp>
        <p:nvSpPr>
          <p:cNvPr id="234" name="PlaceHolder 2"/>
          <p:cNvSpPr>
            <a:spLocks noGrp="1"/>
          </p:cNvSpPr>
          <p:nvPr>
            <p:ph type="body"/>
          </p:nvPr>
        </p:nvSpPr>
        <p:spPr>
          <a:xfrm>
            <a:off x="685800" y="4400640"/>
            <a:ext cx="5484960" cy="3598920"/>
          </a:xfrm>
          <a:prstGeom prst="rect">
            <a:avLst/>
          </a:prstGeom>
          <a:noFill/>
          <a:ln w="0">
            <a:noFill/>
          </a:ln>
        </p:spPr>
        <p:txBody>
          <a:bodyPr lIns="0" tIns="0" rIns="0" bIns="0" anchor="t">
            <a:noAutofit/>
          </a:bodyPr>
          <a:lstStyle/>
          <a:p>
            <a:pPr marL="216000" indent="0">
              <a:buNone/>
            </a:pPr>
            <a:endParaRPr lang="en-IN" sz="1800" b="0" strike="noStrike" spc="-1">
              <a:solidFill>
                <a:srgbClr val="000000"/>
              </a:solidFill>
              <a:latin typeface="Arial"/>
            </a:endParaRPr>
          </a:p>
        </p:txBody>
      </p:sp>
      <p:sp>
        <p:nvSpPr>
          <p:cNvPr id="235" name="PlaceHolder 3"/>
          <p:cNvSpPr>
            <a:spLocks noGrp="1"/>
          </p:cNvSpPr>
          <p:nvPr>
            <p:ph type="sldNum" idx="5"/>
          </p:nvPr>
        </p:nvSpPr>
        <p:spPr>
          <a:xfrm>
            <a:off x="3884760" y="8685360"/>
            <a:ext cx="2970360" cy="457200"/>
          </a:xfrm>
          <a:prstGeom prst="rect">
            <a:avLst/>
          </a:prstGeom>
          <a:noFill/>
          <a:ln w="0">
            <a:noFill/>
          </a:ln>
        </p:spPr>
        <p:txBody>
          <a:bodyPr lIns="0" tIns="0" rIns="0" bIns="0" anchor="b">
            <a:noAutofit/>
          </a:bodyPr>
          <a:lstStyle>
            <a:lvl1pPr indent="0" algn="r">
              <a:lnSpc>
                <a:spcPct val="100000"/>
              </a:lnSpc>
              <a:buNone/>
              <a:defRPr lang="en-US" sz="1200" b="0" strike="noStrike" spc="-1">
                <a:solidFill>
                  <a:srgbClr val="000000"/>
                </a:solidFill>
                <a:latin typeface="+mn-lt"/>
                <a:ea typeface="+mn-ea"/>
              </a:defRPr>
            </a:lvl1pPr>
          </a:lstStyle>
          <a:p>
            <a:pPr indent="0" algn="r">
              <a:lnSpc>
                <a:spcPct val="100000"/>
              </a:lnSpc>
              <a:buNone/>
            </a:pPr>
            <a:fld id="{D1CC4D0A-FE9B-4044-B80E-7ADEACDEC3A3}" type="slidenum">
              <a:rPr lang="en-US" sz="1200" b="0" strike="noStrike" spc="-1">
                <a:solidFill>
                  <a:srgbClr val="000000"/>
                </a:solidFill>
                <a:latin typeface="+mn-lt"/>
                <a:ea typeface="+mn-ea"/>
              </a:rPr>
              <a:t>4</a:t>
            </a:fld>
            <a:endParaRPr lang="en-IN" sz="1200" b="0" strike="noStrike" spc="-1">
              <a:solidFill>
                <a:srgbClr val="000000"/>
              </a:solidFill>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PlaceHolder 1"/>
          <p:cNvSpPr>
            <a:spLocks noGrp="1" noRot="1" noChangeAspect="1"/>
          </p:cNvSpPr>
          <p:nvPr>
            <p:ph type="sldImg"/>
          </p:nvPr>
        </p:nvSpPr>
        <p:spPr>
          <a:xfrm>
            <a:off x="685800" y="1143000"/>
            <a:ext cx="5484960" cy="3084840"/>
          </a:xfrm>
          <a:prstGeom prst="rect">
            <a:avLst/>
          </a:prstGeom>
          <a:ln w="0">
            <a:noFill/>
          </a:ln>
        </p:spPr>
      </p:sp>
      <p:sp>
        <p:nvSpPr>
          <p:cNvPr id="237" name="PlaceHolder 2"/>
          <p:cNvSpPr>
            <a:spLocks noGrp="1"/>
          </p:cNvSpPr>
          <p:nvPr>
            <p:ph type="body"/>
          </p:nvPr>
        </p:nvSpPr>
        <p:spPr>
          <a:xfrm>
            <a:off x="685800" y="4400640"/>
            <a:ext cx="5484960" cy="3598920"/>
          </a:xfrm>
          <a:prstGeom prst="rect">
            <a:avLst/>
          </a:prstGeom>
          <a:noFill/>
          <a:ln w="0">
            <a:noFill/>
          </a:ln>
        </p:spPr>
        <p:txBody>
          <a:bodyPr lIns="0" tIns="0" rIns="0" bIns="0" anchor="t">
            <a:noAutofit/>
          </a:bodyPr>
          <a:lstStyle/>
          <a:p>
            <a:pPr marL="216000" indent="0">
              <a:buNone/>
            </a:pPr>
            <a:endParaRPr lang="en-IN" sz="1800" b="0" strike="noStrike" spc="-1">
              <a:solidFill>
                <a:srgbClr val="000000"/>
              </a:solidFill>
              <a:latin typeface="Arial"/>
            </a:endParaRPr>
          </a:p>
        </p:txBody>
      </p:sp>
      <p:sp>
        <p:nvSpPr>
          <p:cNvPr id="238" name="PlaceHolder 3"/>
          <p:cNvSpPr>
            <a:spLocks noGrp="1"/>
          </p:cNvSpPr>
          <p:nvPr>
            <p:ph type="sldNum" idx="6"/>
          </p:nvPr>
        </p:nvSpPr>
        <p:spPr>
          <a:xfrm>
            <a:off x="3884760" y="8685360"/>
            <a:ext cx="2970360" cy="457200"/>
          </a:xfrm>
          <a:prstGeom prst="rect">
            <a:avLst/>
          </a:prstGeom>
          <a:noFill/>
          <a:ln w="0">
            <a:noFill/>
          </a:ln>
        </p:spPr>
        <p:txBody>
          <a:bodyPr lIns="0" tIns="0" rIns="0" bIns="0" anchor="b">
            <a:noAutofit/>
          </a:bodyPr>
          <a:lstStyle>
            <a:lvl1pPr indent="0" algn="r">
              <a:lnSpc>
                <a:spcPct val="100000"/>
              </a:lnSpc>
              <a:buNone/>
              <a:defRPr lang="en-US" sz="1200" b="0" strike="noStrike" spc="-1">
                <a:solidFill>
                  <a:srgbClr val="000000"/>
                </a:solidFill>
                <a:latin typeface="+mn-lt"/>
                <a:ea typeface="+mn-ea"/>
              </a:defRPr>
            </a:lvl1pPr>
          </a:lstStyle>
          <a:p>
            <a:pPr indent="0" algn="r">
              <a:lnSpc>
                <a:spcPct val="100000"/>
              </a:lnSpc>
              <a:buNone/>
            </a:pPr>
            <a:fld id="{1ABC4EBB-F166-4043-9D78-0CDAD81AE102}" type="slidenum">
              <a:rPr lang="en-US" sz="1200" b="0" strike="noStrike" spc="-1">
                <a:solidFill>
                  <a:srgbClr val="000000"/>
                </a:solidFill>
                <a:latin typeface="+mn-lt"/>
                <a:ea typeface="+mn-ea"/>
              </a:rPr>
              <a:t>5</a:t>
            </a:fld>
            <a:endParaRPr lang="en-IN" sz="1200" b="0" strike="noStrike" spc="-1">
              <a:solidFill>
                <a:srgbClr val="000000"/>
              </a:solidFill>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PlaceHolder 1"/>
          <p:cNvSpPr>
            <a:spLocks noGrp="1" noRot="1" noChangeAspect="1"/>
          </p:cNvSpPr>
          <p:nvPr>
            <p:ph type="sldImg"/>
          </p:nvPr>
        </p:nvSpPr>
        <p:spPr>
          <a:xfrm>
            <a:off x="685800" y="1143000"/>
            <a:ext cx="5484960" cy="3084840"/>
          </a:xfrm>
          <a:prstGeom prst="rect">
            <a:avLst/>
          </a:prstGeom>
          <a:ln w="0">
            <a:noFill/>
          </a:ln>
        </p:spPr>
      </p:sp>
      <p:sp>
        <p:nvSpPr>
          <p:cNvPr id="240" name="PlaceHolder 2"/>
          <p:cNvSpPr>
            <a:spLocks noGrp="1"/>
          </p:cNvSpPr>
          <p:nvPr>
            <p:ph type="body"/>
          </p:nvPr>
        </p:nvSpPr>
        <p:spPr>
          <a:xfrm>
            <a:off x="685800" y="4400640"/>
            <a:ext cx="5484960" cy="3598920"/>
          </a:xfrm>
          <a:prstGeom prst="rect">
            <a:avLst/>
          </a:prstGeom>
          <a:noFill/>
          <a:ln w="0">
            <a:noFill/>
          </a:ln>
        </p:spPr>
        <p:txBody>
          <a:bodyPr lIns="0" tIns="0" rIns="0" bIns="0" anchor="t">
            <a:noAutofit/>
          </a:bodyPr>
          <a:lstStyle/>
          <a:p>
            <a:pPr marL="216000" indent="0">
              <a:buNone/>
            </a:pPr>
            <a:endParaRPr lang="en-IN" sz="1800" b="0" strike="noStrike" spc="-1">
              <a:solidFill>
                <a:srgbClr val="000000"/>
              </a:solidFill>
              <a:latin typeface="Arial"/>
            </a:endParaRPr>
          </a:p>
        </p:txBody>
      </p:sp>
      <p:sp>
        <p:nvSpPr>
          <p:cNvPr id="241" name="PlaceHolder 3"/>
          <p:cNvSpPr>
            <a:spLocks noGrp="1"/>
          </p:cNvSpPr>
          <p:nvPr>
            <p:ph type="sldNum" idx="7"/>
          </p:nvPr>
        </p:nvSpPr>
        <p:spPr>
          <a:xfrm>
            <a:off x="3884760" y="8685360"/>
            <a:ext cx="2970360" cy="457200"/>
          </a:xfrm>
          <a:prstGeom prst="rect">
            <a:avLst/>
          </a:prstGeom>
          <a:noFill/>
          <a:ln w="0">
            <a:noFill/>
          </a:ln>
        </p:spPr>
        <p:txBody>
          <a:bodyPr lIns="0" tIns="0" rIns="0" bIns="0" anchor="b">
            <a:noAutofit/>
          </a:bodyPr>
          <a:lstStyle>
            <a:lvl1pPr indent="0" algn="r">
              <a:lnSpc>
                <a:spcPct val="100000"/>
              </a:lnSpc>
              <a:buNone/>
              <a:defRPr lang="en-US" sz="1200" b="0" strike="noStrike" spc="-1">
                <a:solidFill>
                  <a:srgbClr val="000000"/>
                </a:solidFill>
                <a:latin typeface="+mn-lt"/>
                <a:ea typeface="+mn-ea"/>
              </a:defRPr>
            </a:lvl1pPr>
          </a:lstStyle>
          <a:p>
            <a:pPr indent="0" algn="r">
              <a:lnSpc>
                <a:spcPct val="100000"/>
              </a:lnSpc>
              <a:buNone/>
            </a:pPr>
            <a:fld id="{6B5A583C-013C-4915-A080-979D902917AF}" type="slidenum">
              <a:rPr lang="en-US" sz="1200" b="0" strike="noStrike" spc="-1">
                <a:solidFill>
                  <a:srgbClr val="000000"/>
                </a:solidFill>
                <a:latin typeface="+mn-lt"/>
                <a:ea typeface="+mn-ea"/>
              </a:rPr>
              <a:t>6</a:t>
            </a:fld>
            <a:endParaRPr lang="en-IN" sz="1200" b="0" strike="noStrike" spc="-1">
              <a:solidFill>
                <a:srgbClr val="000000"/>
              </a:solidFill>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PlaceHolder 1"/>
          <p:cNvSpPr>
            <a:spLocks noGrp="1" noRot="1" noChangeAspect="1"/>
          </p:cNvSpPr>
          <p:nvPr>
            <p:ph type="sldImg"/>
          </p:nvPr>
        </p:nvSpPr>
        <p:spPr>
          <a:xfrm>
            <a:off x="685800" y="1143000"/>
            <a:ext cx="5484960" cy="3084840"/>
          </a:xfrm>
          <a:prstGeom prst="rect">
            <a:avLst/>
          </a:prstGeom>
          <a:ln w="0">
            <a:noFill/>
          </a:ln>
        </p:spPr>
      </p:sp>
      <p:sp>
        <p:nvSpPr>
          <p:cNvPr id="243" name="PlaceHolder 2"/>
          <p:cNvSpPr>
            <a:spLocks noGrp="1"/>
          </p:cNvSpPr>
          <p:nvPr>
            <p:ph type="body"/>
          </p:nvPr>
        </p:nvSpPr>
        <p:spPr>
          <a:xfrm>
            <a:off x="685800" y="4400640"/>
            <a:ext cx="5484960" cy="3598920"/>
          </a:xfrm>
          <a:prstGeom prst="rect">
            <a:avLst/>
          </a:prstGeom>
          <a:noFill/>
          <a:ln w="0">
            <a:noFill/>
          </a:ln>
        </p:spPr>
        <p:txBody>
          <a:bodyPr lIns="0" tIns="0" rIns="0" bIns="0" anchor="t">
            <a:noAutofit/>
          </a:bodyPr>
          <a:lstStyle/>
          <a:p>
            <a:pPr marL="216000" indent="0">
              <a:buNone/>
            </a:pPr>
            <a:endParaRPr lang="en-IN" sz="1800" b="0" strike="noStrike" spc="-1">
              <a:solidFill>
                <a:srgbClr val="000000"/>
              </a:solidFill>
              <a:latin typeface="Arial"/>
            </a:endParaRPr>
          </a:p>
        </p:txBody>
      </p:sp>
      <p:sp>
        <p:nvSpPr>
          <p:cNvPr id="244" name="PlaceHolder 3"/>
          <p:cNvSpPr>
            <a:spLocks noGrp="1"/>
          </p:cNvSpPr>
          <p:nvPr>
            <p:ph type="sldNum" idx="8"/>
          </p:nvPr>
        </p:nvSpPr>
        <p:spPr>
          <a:xfrm>
            <a:off x="3884760" y="8685360"/>
            <a:ext cx="2970360" cy="457200"/>
          </a:xfrm>
          <a:prstGeom prst="rect">
            <a:avLst/>
          </a:prstGeom>
          <a:noFill/>
          <a:ln w="0">
            <a:noFill/>
          </a:ln>
        </p:spPr>
        <p:txBody>
          <a:bodyPr lIns="0" tIns="0" rIns="0" bIns="0" anchor="b">
            <a:noAutofit/>
          </a:bodyPr>
          <a:lstStyle>
            <a:lvl1pPr indent="0" algn="r">
              <a:lnSpc>
                <a:spcPct val="100000"/>
              </a:lnSpc>
              <a:buNone/>
              <a:defRPr lang="en-US" sz="1200" b="0" strike="noStrike" spc="-1">
                <a:solidFill>
                  <a:srgbClr val="000000"/>
                </a:solidFill>
                <a:latin typeface="+mn-lt"/>
                <a:ea typeface="+mn-ea"/>
              </a:defRPr>
            </a:lvl1pPr>
          </a:lstStyle>
          <a:p>
            <a:pPr indent="0" algn="r">
              <a:lnSpc>
                <a:spcPct val="100000"/>
              </a:lnSpc>
              <a:buNone/>
            </a:pPr>
            <a:fld id="{5331B6A5-C7F1-4F8D-A6A4-803474442C02}" type="slidenum">
              <a:rPr lang="en-US" sz="1200" b="0" strike="noStrike" spc="-1">
                <a:solidFill>
                  <a:srgbClr val="000000"/>
                </a:solidFill>
                <a:latin typeface="+mn-lt"/>
                <a:ea typeface="+mn-ea"/>
              </a:rPr>
              <a:t>12</a:t>
            </a:fld>
            <a:endParaRPr lang="en-IN" sz="1200" b="0" strike="noStrike" spc="-1">
              <a:solidFill>
                <a:srgbClr val="000000"/>
              </a:solidFill>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PlaceHolder 1"/>
          <p:cNvSpPr>
            <a:spLocks noGrp="1" noRot="1" noChangeAspect="1"/>
          </p:cNvSpPr>
          <p:nvPr>
            <p:ph type="sldImg"/>
          </p:nvPr>
        </p:nvSpPr>
        <p:spPr>
          <a:xfrm>
            <a:off x="685800" y="1143000"/>
            <a:ext cx="5484960" cy="3084840"/>
          </a:xfrm>
          <a:prstGeom prst="rect">
            <a:avLst/>
          </a:prstGeom>
          <a:ln w="0">
            <a:noFill/>
          </a:ln>
        </p:spPr>
      </p:sp>
      <p:sp>
        <p:nvSpPr>
          <p:cNvPr id="246" name="PlaceHolder 2"/>
          <p:cNvSpPr>
            <a:spLocks noGrp="1"/>
          </p:cNvSpPr>
          <p:nvPr>
            <p:ph type="body"/>
          </p:nvPr>
        </p:nvSpPr>
        <p:spPr>
          <a:xfrm>
            <a:off x="685800" y="4400640"/>
            <a:ext cx="5484960" cy="3598920"/>
          </a:xfrm>
          <a:prstGeom prst="rect">
            <a:avLst/>
          </a:prstGeom>
          <a:noFill/>
          <a:ln w="0">
            <a:noFill/>
          </a:ln>
        </p:spPr>
        <p:txBody>
          <a:bodyPr lIns="0" tIns="0" rIns="0" bIns="0" anchor="t">
            <a:noAutofit/>
          </a:bodyPr>
          <a:lstStyle/>
          <a:p>
            <a:pPr marL="216000" indent="0">
              <a:buNone/>
            </a:pPr>
            <a:endParaRPr lang="en-IN" sz="1800" b="0" strike="noStrike" spc="-1">
              <a:solidFill>
                <a:srgbClr val="000000"/>
              </a:solidFill>
              <a:latin typeface="Arial"/>
            </a:endParaRPr>
          </a:p>
        </p:txBody>
      </p:sp>
      <p:sp>
        <p:nvSpPr>
          <p:cNvPr id="247" name="PlaceHolder 3"/>
          <p:cNvSpPr>
            <a:spLocks noGrp="1"/>
          </p:cNvSpPr>
          <p:nvPr>
            <p:ph type="sldNum" idx="9"/>
          </p:nvPr>
        </p:nvSpPr>
        <p:spPr>
          <a:xfrm>
            <a:off x="3884760" y="8685360"/>
            <a:ext cx="2970360" cy="457200"/>
          </a:xfrm>
          <a:prstGeom prst="rect">
            <a:avLst/>
          </a:prstGeom>
          <a:noFill/>
          <a:ln w="0">
            <a:noFill/>
          </a:ln>
        </p:spPr>
        <p:txBody>
          <a:bodyPr lIns="0" tIns="0" rIns="0" bIns="0" anchor="b">
            <a:noAutofit/>
          </a:bodyPr>
          <a:lstStyle>
            <a:lvl1pPr indent="0" algn="r">
              <a:lnSpc>
                <a:spcPct val="100000"/>
              </a:lnSpc>
              <a:buNone/>
              <a:defRPr lang="en-US" sz="1200" b="0" strike="noStrike" spc="-1">
                <a:solidFill>
                  <a:srgbClr val="000000"/>
                </a:solidFill>
                <a:latin typeface="+mn-lt"/>
                <a:ea typeface="+mn-ea"/>
              </a:defRPr>
            </a:lvl1pPr>
          </a:lstStyle>
          <a:p>
            <a:pPr indent="0" algn="r">
              <a:lnSpc>
                <a:spcPct val="100000"/>
              </a:lnSpc>
              <a:buNone/>
            </a:pPr>
            <a:fld id="{73114899-A4EC-4333-A09B-204E3812D650}" type="slidenum">
              <a:rPr lang="en-US" sz="1200" b="0" strike="noStrike" spc="-1">
                <a:solidFill>
                  <a:srgbClr val="000000"/>
                </a:solidFill>
                <a:latin typeface="+mn-lt"/>
                <a:ea typeface="+mn-ea"/>
              </a:rPr>
              <a:t>13</a:t>
            </a:fld>
            <a:endParaRPr lang="en-IN" sz="1200" b="0" strike="noStrike" spc="-1">
              <a:solidFill>
                <a:srgbClr val="000000"/>
              </a:solidFill>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PlaceHolder 1"/>
          <p:cNvSpPr>
            <a:spLocks noGrp="1" noRot="1" noChangeAspect="1"/>
          </p:cNvSpPr>
          <p:nvPr>
            <p:ph type="sldImg"/>
          </p:nvPr>
        </p:nvSpPr>
        <p:spPr>
          <a:xfrm>
            <a:off x="685800" y="1143000"/>
            <a:ext cx="5484960" cy="3084840"/>
          </a:xfrm>
          <a:prstGeom prst="rect">
            <a:avLst/>
          </a:prstGeom>
          <a:ln w="0">
            <a:noFill/>
          </a:ln>
        </p:spPr>
      </p:sp>
      <p:sp>
        <p:nvSpPr>
          <p:cNvPr id="249" name="PlaceHolder 2"/>
          <p:cNvSpPr>
            <a:spLocks noGrp="1"/>
          </p:cNvSpPr>
          <p:nvPr>
            <p:ph type="body"/>
          </p:nvPr>
        </p:nvSpPr>
        <p:spPr>
          <a:xfrm>
            <a:off x="685800" y="4400640"/>
            <a:ext cx="5484960" cy="3598920"/>
          </a:xfrm>
          <a:prstGeom prst="rect">
            <a:avLst/>
          </a:prstGeom>
          <a:noFill/>
          <a:ln w="0">
            <a:noFill/>
          </a:ln>
        </p:spPr>
        <p:txBody>
          <a:bodyPr lIns="0" tIns="0" rIns="0" bIns="0" anchor="t">
            <a:noAutofit/>
          </a:bodyPr>
          <a:lstStyle/>
          <a:p>
            <a:pPr marL="216000" indent="0">
              <a:buNone/>
            </a:pPr>
            <a:endParaRPr lang="en-IN" sz="1800" b="0" strike="noStrike" spc="-1">
              <a:solidFill>
                <a:srgbClr val="000000"/>
              </a:solidFill>
              <a:latin typeface="Arial"/>
            </a:endParaRPr>
          </a:p>
        </p:txBody>
      </p:sp>
      <p:sp>
        <p:nvSpPr>
          <p:cNvPr id="250" name="PlaceHolder 3"/>
          <p:cNvSpPr>
            <a:spLocks noGrp="1"/>
          </p:cNvSpPr>
          <p:nvPr>
            <p:ph type="sldNum" idx="10"/>
          </p:nvPr>
        </p:nvSpPr>
        <p:spPr>
          <a:xfrm>
            <a:off x="3884760" y="8685360"/>
            <a:ext cx="2970360" cy="457200"/>
          </a:xfrm>
          <a:prstGeom prst="rect">
            <a:avLst/>
          </a:prstGeom>
          <a:noFill/>
          <a:ln w="0">
            <a:noFill/>
          </a:ln>
        </p:spPr>
        <p:txBody>
          <a:bodyPr lIns="0" tIns="0" rIns="0" bIns="0" anchor="b">
            <a:noAutofit/>
          </a:bodyPr>
          <a:lstStyle>
            <a:lvl1pPr indent="0" algn="r">
              <a:lnSpc>
                <a:spcPct val="100000"/>
              </a:lnSpc>
              <a:buNone/>
              <a:defRPr lang="en-US" sz="1200" b="0" strike="noStrike" spc="-1">
                <a:solidFill>
                  <a:srgbClr val="000000"/>
                </a:solidFill>
                <a:latin typeface="+mn-lt"/>
                <a:ea typeface="+mn-ea"/>
              </a:defRPr>
            </a:lvl1pPr>
          </a:lstStyle>
          <a:p>
            <a:pPr indent="0" algn="r">
              <a:lnSpc>
                <a:spcPct val="100000"/>
              </a:lnSpc>
              <a:buNone/>
            </a:pPr>
            <a:fld id="{FCF6CD7D-3B55-419C-89FD-8D0DA60A1637}" type="slidenum">
              <a:rPr lang="en-US" sz="1200" b="0" strike="noStrike" spc="-1">
                <a:solidFill>
                  <a:srgbClr val="000000"/>
                </a:solidFill>
                <a:latin typeface="+mn-lt"/>
                <a:ea typeface="+mn-ea"/>
              </a:rPr>
              <a:t>16</a:t>
            </a:fld>
            <a:endParaRPr lang="en-IN" sz="1200" b="0" strike="noStrike" spc="-1">
              <a:solidFill>
                <a:srgbClr val="000000"/>
              </a:solidFill>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PlaceHolder 1"/>
          <p:cNvSpPr>
            <a:spLocks noGrp="1" noRot="1" noChangeAspect="1"/>
          </p:cNvSpPr>
          <p:nvPr>
            <p:ph type="sldImg"/>
          </p:nvPr>
        </p:nvSpPr>
        <p:spPr>
          <a:xfrm>
            <a:off x="685800" y="1143000"/>
            <a:ext cx="5484960" cy="3084840"/>
          </a:xfrm>
          <a:prstGeom prst="rect">
            <a:avLst/>
          </a:prstGeom>
          <a:ln w="0">
            <a:noFill/>
          </a:ln>
        </p:spPr>
      </p:sp>
      <p:sp>
        <p:nvSpPr>
          <p:cNvPr id="252" name="PlaceHolder 2"/>
          <p:cNvSpPr>
            <a:spLocks noGrp="1"/>
          </p:cNvSpPr>
          <p:nvPr>
            <p:ph type="body"/>
          </p:nvPr>
        </p:nvSpPr>
        <p:spPr>
          <a:xfrm>
            <a:off x="685800" y="4400640"/>
            <a:ext cx="5484960" cy="3598920"/>
          </a:xfrm>
          <a:prstGeom prst="rect">
            <a:avLst/>
          </a:prstGeom>
          <a:noFill/>
          <a:ln w="0">
            <a:noFill/>
          </a:ln>
        </p:spPr>
        <p:txBody>
          <a:bodyPr lIns="0" tIns="0" rIns="0" bIns="0" anchor="t">
            <a:noAutofit/>
          </a:bodyPr>
          <a:lstStyle/>
          <a:p>
            <a:pPr marL="216000" indent="0">
              <a:buNone/>
            </a:pPr>
            <a:endParaRPr lang="en-IN" sz="1800" b="0" strike="noStrike" spc="-1">
              <a:solidFill>
                <a:srgbClr val="000000"/>
              </a:solidFill>
              <a:latin typeface="Arial"/>
            </a:endParaRPr>
          </a:p>
        </p:txBody>
      </p:sp>
      <p:sp>
        <p:nvSpPr>
          <p:cNvPr id="253" name="PlaceHolder 3"/>
          <p:cNvSpPr>
            <a:spLocks noGrp="1"/>
          </p:cNvSpPr>
          <p:nvPr>
            <p:ph type="sldNum" idx="11"/>
          </p:nvPr>
        </p:nvSpPr>
        <p:spPr>
          <a:xfrm>
            <a:off x="3884760" y="8685360"/>
            <a:ext cx="2970360" cy="457200"/>
          </a:xfrm>
          <a:prstGeom prst="rect">
            <a:avLst/>
          </a:prstGeom>
          <a:noFill/>
          <a:ln w="0">
            <a:noFill/>
          </a:ln>
        </p:spPr>
        <p:txBody>
          <a:bodyPr lIns="0" tIns="0" rIns="0" bIns="0" anchor="b">
            <a:noAutofit/>
          </a:bodyPr>
          <a:lstStyle>
            <a:lvl1pPr indent="0" algn="r">
              <a:lnSpc>
                <a:spcPct val="100000"/>
              </a:lnSpc>
              <a:buNone/>
              <a:defRPr lang="en-US" sz="1200" b="0" strike="noStrike" spc="-1">
                <a:solidFill>
                  <a:srgbClr val="000000"/>
                </a:solidFill>
                <a:latin typeface="+mn-lt"/>
                <a:ea typeface="+mn-ea"/>
              </a:defRPr>
            </a:lvl1pPr>
          </a:lstStyle>
          <a:p>
            <a:pPr indent="0" algn="r">
              <a:lnSpc>
                <a:spcPct val="100000"/>
              </a:lnSpc>
              <a:buNone/>
            </a:pPr>
            <a:fld id="{1B48CDB9-9F87-433D-9519-BDE2DAB54396}" type="slidenum">
              <a:rPr lang="en-US" sz="1200" b="0" strike="noStrike" spc="-1">
                <a:solidFill>
                  <a:srgbClr val="000000"/>
                </a:solidFill>
                <a:latin typeface="+mn-lt"/>
                <a:ea typeface="+mn-ea"/>
              </a:rPr>
              <a:t>17</a:t>
            </a:fld>
            <a:endParaRPr lang="en-IN" sz="1200" b="0" strike="noStrike" spc="-1">
              <a:solidFill>
                <a:srgbClr val="000000"/>
              </a:solidFill>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PlaceHolder 1"/>
          <p:cNvSpPr>
            <a:spLocks noGrp="1" noRot="1" noChangeAspect="1"/>
          </p:cNvSpPr>
          <p:nvPr>
            <p:ph type="sldImg"/>
          </p:nvPr>
        </p:nvSpPr>
        <p:spPr>
          <a:xfrm>
            <a:off x="685800" y="1143000"/>
            <a:ext cx="5484960" cy="3084840"/>
          </a:xfrm>
          <a:prstGeom prst="rect">
            <a:avLst/>
          </a:prstGeom>
          <a:ln w="0">
            <a:noFill/>
          </a:ln>
        </p:spPr>
      </p:sp>
      <p:sp>
        <p:nvSpPr>
          <p:cNvPr id="255" name="PlaceHolder 2"/>
          <p:cNvSpPr>
            <a:spLocks noGrp="1"/>
          </p:cNvSpPr>
          <p:nvPr>
            <p:ph type="body"/>
          </p:nvPr>
        </p:nvSpPr>
        <p:spPr>
          <a:xfrm>
            <a:off x="685800" y="4400640"/>
            <a:ext cx="5484960" cy="3598920"/>
          </a:xfrm>
          <a:prstGeom prst="rect">
            <a:avLst/>
          </a:prstGeom>
          <a:noFill/>
          <a:ln w="0">
            <a:noFill/>
          </a:ln>
        </p:spPr>
        <p:txBody>
          <a:bodyPr lIns="0" tIns="0" rIns="0" bIns="0" anchor="t">
            <a:noAutofit/>
          </a:bodyPr>
          <a:lstStyle/>
          <a:p>
            <a:pPr marL="216000" indent="0">
              <a:buNone/>
            </a:pPr>
            <a:endParaRPr lang="en-IN" sz="1800" b="0" strike="noStrike" spc="-1">
              <a:solidFill>
                <a:srgbClr val="000000"/>
              </a:solidFill>
              <a:latin typeface="Arial"/>
            </a:endParaRPr>
          </a:p>
        </p:txBody>
      </p:sp>
      <p:sp>
        <p:nvSpPr>
          <p:cNvPr id="256" name="PlaceHolder 3"/>
          <p:cNvSpPr>
            <a:spLocks noGrp="1"/>
          </p:cNvSpPr>
          <p:nvPr>
            <p:ph type="sldNum" idx="12"/>
          </p:nvPr>
        </p:nvSpPr>
        <p:spPr>
          <a:xfrm>
            <a:off x="3884760" y="8685360"/>
            <a:ext cx="2970360" cy="457200"/>
          </a:xfrm>
          <a:prstGeom prst="rect">
            <a:avLst/>
          </a:prstGeom>
          <a:noFill/>
          <a:ln w="0">
            <a:noFill/>
          </a:ln>
        </p:spPr>
        <p:txBody>
          <a:bodyPr lIns="0" tIns="0" rIns="0" bIns="0" anchor="b">
            <a:noAutofit/>
          </a:bodyPr>
          <a:lstStyle>
            <a:lvl1pPr indent="0" algn="r">
              <a:lnSpc>
                <a:spcPct val="100000"/>
              </a:lnSpc>
              <a:buNone/>
              <a:defRPr lang="en-US" sz="1200" b="0" strike="noStrike" spc="-1">
                <a:solidFill>
                  <a:srgbClr val="000000"/>
                </a:solidFill>
                <a:latin typeface="+mn-lt"/>
                <a:ea typeface="+mn-ea"/>
              </a:defRPr>
            </a:lvl1pPr>
          </a:lstStyle>
          <a:p>
            <a:pPr indent="0" algn="r">
              <a:lnSpc>
                <a:spcPct val="100000"/>
              </a:lnSpc>
              <a:buNone/>
            </a:pPr>
            <a:fld id="{1E1DA538-368F-4EF4-8562-E879AE0F84ED}" type="slidenum">
              <a:rPr lang="en-US" sz="1200" b="0" strike="noStrike" spc="-1">
                <a:solidFill>
                  <a:srgbClr val="000000"/>
                </a:solidFill>
                <a:latin typeface="+mn-lt"/>
                <a:ea typeface="+mn-ea"/>
              </a:rPr>
              <a:t>18</a:t>
            </a:fld>
            <a:endParaRPr lang="en-IN" sz="1200" b="0" strike="noStrike" spc="-1">
              <a:solidFill>
                <a:srgbClr val="000000"/>
              </a:solidFill>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
        <p:nvSpPr>
          <p:cNvPr id="62" name="PlaceHolder 2"/>
          <p:cNvSpPr>
            <a:spLocks noGrp="1"/>
          </p:cNvSpPr>
          <p:nvPr>
            <p:ph/>
          </p:nvPr>
        </p:nvSpPr>
        <p:spPr>
          <a:xfrm>
            <a:off x="731520" y="1925640"/>
            <a:ext cx="1316700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63" name="PlaceHolder 3"/>
          <p:cNvSpPr>
            <a:spLocks noGrp="1"/>
          </p:cNvSpPr>
          <p:nvPr>
            <p:ph/>
          </p:nvPr>
        </p:nvSpPr>
        <p:spPr>
          <a:xfrm>
            <a:off x="731520" y="4418640"/>
            <a:ext cx="1316700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
        <p:nvSpPr>
          <p:cNvPr id="65" name="PlaceHolder 2"/>
          <p:cNvSpPr>
            <a:spLocks noGrp="1"/>
          </p:cNvSpPr>
          <p:nvPr>
            <p:ph/>
          </p:nvPr>
        </p:nvSpPr>
        <p:spPr>
          <a:xfrm>
            <a:off x="731520" y="1925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66" name="PlaceHolder 3"/>
          <p:cNvSpPr>
            <a:spLocks noGrp="1"/>
          </p:cNvSpPr>
          <p:nvPr>
            <p:ph/>
          </p:nvPr>
        </p:nvSpPr>
        <p:spPr>
          <a:xfrm>
            <a:off x="7478280" y="1925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67" name="PlaceHolder 4"/>
          <p:cNvSpPr>
            <a:spLocks noGrp="1"/>
          </p:cNvSpPr>
          <p:nvPr>
            <p:ph/>
          </p:nvPr>
        </p:nvSpPr>
        <p:spPr>
          <a:xfrm>
            <a:off x="731520" y="4418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68" name="PlaceHolder 5"/>
          <p:cNvSpPr>
            <a:spLocks noGrp="1"/>
          </p:cNvSpPr>
          <p:nvPr>
            <p:ph/>
          </p:nvPr>
        </p:nvSpPr>
        <p:spPr>
          <a:xfrm>
            <a:off x="7478280" y="4418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
        <p:nvSpPr>
          <p:cNvPr id="70" name="PlaceHolder 2"/>
          <p:cNvSpPr>
            <a:spLocks noGrp="1"/>
          </p:cNvSpPr>
          <p:nvPr>
            <p:ph/>
          </p:nvPr>
        </p:nvSpPr>
        <p:spPr>
          <a:xfrm>
            <a:off x="731520" y="1925640"/>
            <a:ext cx="423936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71" name="PlaceHolder 3"/>
          <p:cNvSpPr>
            <a:spLocks noGrp="1"/>
          </p:cNvSpPr>
          <p:nvPr>
            <p:ph/>
          </p:nvPr>
        </p:nvSpPr>
        <p:spPr>
          <a:xfrm>
            <a:off x="5183280" y="1925640"/>
            <a:ext cx="423936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72" name="PlaceHolder 4"/>
          <p:cNvSpPr>
            <a:spLocks noGrp="1"/>
          </p:cNvSpPr>
          <p:nvPr>
            <p:ph/>
          </p:nvPr>
        </p:nvSpPr>
        <p:spPr>
          <a:xfrm>
            <a:off x="9635040" y="1925640"/>
            <a:ext cx="423936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73" name="PlaceHolder 5"/>
          <p:cNvSpPr>
            <a:spLocks noGrp="1"/>
          </p:cNvSpPr>
          <p:nvPr>
            <p:ph/>
          </p:nvPr>
        </p:nvSpPr>
        <p:spPr>
          <a:xfrm>
            <a:off x="731520" y="4418640"/>
            <a:ext cx="423936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74" name="PlaceHolder 6"/>
          <p:cNvSpPr>
            <a:spLocks noGrp="1"/>
          </p:cNvSpPr>
          <p:nvPr>
            <p:ph/>
          </p:nvPr>
        </p:nvSpPr>
        <p:spPr>
          <a:xfrm>
            <a:off x="5183280" y="4418640"/>
            <a:ext cx="423936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75" name="PlaceHolder 7"/>
          <p:cNvSpPr>
            <a:spLocks noGrp="1"/>
          </p:cNvSpPr>
          <p:nvPr>
            <p:ph/>
          </p:nvPr>
        </p:nvSpPr>
        <p:spPr>
          <a:xfrm>
            <a:off x="9635040" y="4418640"/>
            <a:ext cx="423936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
        <p:nvSpPr>
          <p:cNvPr id="41" name="PlaceHolder 2"/>
          <p:cNvSpPr>
            <a:spLocks noGrp="1"/>
          </p:cNvSpPr>
          <p:nvPr>
            <p:ph type="subTitle"/>
          </p:nvPr>
        </p:nvSpPr>
        <p:spPr>
          <a:xfrm>
            <a:off x="731520" y="1925640"/>
            <a:ext cx="13167000" cy="477252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
        <p:nvSpPr>
          <p:cNvPr id="43" name="PlaceHolder 2"/>
          <p:cNvSpPr>
            <a:spLocks noGrp="1"/>
          </p:cNvSpPr>
          <p:nvPr>
            <p:ph/>
          </p:nvPr>
        </p:nvSpPr>
        <p:spPr>
          <a:xfrm>
            <a:off x="731520" y="1925640"/>
            <a:ext cx="13167000" cy="477252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
        <p:nvSpPr>
          <p:cNvPr id="45" name="PlaceHolder 2"/>
          <p:cNvSpPr>
            <a:spLocks noGrp="1"/>
          </p:cNvSpPr>
          <p:nvPr>
            <p:ph/>
          </p:nvPr>
        </p:nvSpPr>
        <p:spPr>
          <a:xfrm>
            <a:off x="731520" y="1925640"/>
            <a:ext cx="6425280" cy="477252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46" name="PlaceHolder 3"/>
          <p:cNvSpPr>
            <a:spLocks noGrp="1"/>
          </p:cNvSpPr>
          <p:nvPr>
            <p:ph/>
          </p:nvPr>
        </p:nvSpPr>
        <p:spPr>
          <a:xfrm>
            <a:off x="7478280" y="1925640"/>
            <a:ext cx="6425280" cy="477252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731520" y="328320"/>
            <a:ext cx="13167000" cy="6369120"/>
          </a:xfrm>
          <a:prstGeom prst="rect">
            <a:avLst/>
          </a:prstGeom>
          <a:noFill/>
          <a:ln w="0">
            <a:noFill/>
          </a:ln>
        </p:spPr>
        <p:txBody>
          <a:bodyPr lIns="0" tIns="0" rIns="0" bIns="0" anchor="ctr">
            <a:noAutofit/>
          </a:bodyPr>
          <a:lstStyle/>
          <a:p>
            <a:pPr algn="ctr"/>
            <a:endParaRPr lang="en-IN" sz="32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
        <p:nvSpPr>
          <p:cNvPr id="50" name="PlaceHolder 2"/>
          <p:cNvSpPr>
            <a:spLocks noGrp="1"/>
          </p:cNvSpPr>
          <p:nvPr>
            <p:ph/>
          </p:nvPr>
        </p:nvSpPr>
        <p:spPr>
          <a:xfrm>
            <a:off x="731520" y="1925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51" name="PlaceHolder 3"/>
          <p:cNvSpPr>
            <a:spLocks noGrp="1"/>
          </p:cNvSpPr>
          <p:nvPr>
            <p:ph/>
          </p:nvPr>
        </p:nvSpPr>
        <p:spPr>
          <a:xfrm>
            <a:off x="7478280" y="1925640"/>
            <a:ext cx="6425280" cy="477252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52" name="PlaceHolder 4"/>
          <p:cNvSpPr>
            <a:spLocks noGrp="1"/>
          </p:cNvSpPr>
          <p:nvPr>
            <p:ph/>
          </p:nvPr>
        </p:nvSpPr>
        <p:spPr>
          <a:xfrm>
            <a:off x="731520" y="4418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
        <p:nvSpPr>
          <p:cNvPr id="54" name="PlaceHolder 2"/>
          <p:cNvSpPr>
            <a:spLocks noGrp="1"/>
          </p:cNvSpPr>
          <p:nvPr>
            <p:ph/>
          </p:nvPr>
        </p:nvSpPr>
        <p:spPr>
          <a:xfrm>
            <a:off x="731520" y="1925640"/>
            <a:ext cx="6425280" cy="477252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55" name="PlaceHolder 3"/>
          <p:cNvSpPr>
            <a:spLocks noGrp="1"/>
          </p:cNvSpPr>
          <p:nvPr>
            <p:ph/>
          </p:nvPr>
        </p:nvSpPr>
        <p:spPr>
          <a:xfrm>
            <a:off x="7478280" y="1925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56" name="PlaceHolder 4"/>
          <p:cNvSpPr>
            <a:spLocks noGrp="1"/>
          </p:cNvSpPr>
          <p:nvPr>
            <p:ph/>
          </p:nvPr>
        </p:nvSpPr>
        <p:spPr>
          <a:xfrm>
            <a:off x="7478280" y="4418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endParaRPr lang="en-IN" sz="4400" b="0" strike="noStrike" spc="-1">
              <a:solidFill>
                <a:srgbClr val="000000"/>
              </a:solidFill>
              <a:latin typeface="Arial"/>
            </a:endParaRPr>
          </a:p>
        </p:txBody>
      </p:sp>
      <p:sp>
        <p:nvSpPr>
          <p:cNvPr id="58" name="PlaceHolder 2"/>
          <p:cNvSpPr>
            <a:spLocks noGrp="1"/>
          </p:cNvSpPr>
          <p:nvPr>
            <p:ph/>
          </p:nvPr>
        </p:nvSpPr>
        <p:spPr>
          <a:xfrm>
            <a:off x="731520" y="1925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59" name="PlaceHolder 3"/>
          <p:cNvSpPr>
            <a:spLocks noGrp="1"/>
          </p:cNvSpPr>
          <p:nvPr>
            <p:ph/>
          </p:nvPr>
        </p:nvSpPr>
        <p:spPr>
          <a:xfrm>
            <a:off x="7478280" y="1925640"/>
            <a:ext cx="642528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
        <p:nvSpPr>
          <p:cNvPr id="60" name="PlaceHolder 4"/>
          <p:cNvSpPr>
            <a:spLocks noGrp="1"/>
          </p:cNvSpPr>
          <p:nvPr>
            <p:ph/>
          </p:nvPr>
        </p:nvSpPr>
        <p:spPr>
          <a:xfrm>
            <a:off x="731520" y="4418640"/>
            <a:ext cx="13167000" cy="2276280"/>
          </a:xfrm>
          <a:prstGeom prst="rect">
            <a:avLst/>
          </a:prstGeom>
          <a:noFill/>
          <a:ln w="0">
            <a:noFill/>
          </a:ln>
        </p:spPr>
        <p:txBody>
          <a:bodyPr lIns="0" tIns="0" rIns="0" bIns="0" anchor="t">
            <a:normAutofit/>
          </a:bodyPr>
          <a:lstStyle/>
          <a:p>
            <a:pPr indent="0">
              <a:spcBef>
                <a:spcPts val="1417"/>
              </a:spcBef>
              <a:buNone/>
            </a:pPr>
            <a:endParaRPr lang="en-IN" sz="32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IN" sz="4400" b="0" strike="noStrike" spc="-1">
                <a:solidFill>
                  <a:srgbClr val="000000"/>
                </a:solidFill>
                <a:latin typeface="Arial"/>
              </a:rPr>
              <a:t>Click to edit the title text format</a:t>
            </a:r>
          </a:p>
        </p:txBody>
      </p:sp>
      <p:sp>
        <p:nvSpPr>
          <p:cNvPr id="39"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20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hyperlink" Target="https://gamma.app/" TargetMode="External"/><Relationship Id="rId4" Type="http://schemas.openxmlformats.org/officeDocument/2006/relationships/hyperlink" Target="https://en.wikipedia.org/wiki/Vanity_UR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s://www.researchgate.net/publication/281640595_Security_Threats_of_URL_Shortening_A_User's_Perspective" TargetMode="External"/><Relationship Id="rId2" Type="http://schemas.openxmlformats.org/officeDocument/2006/relationships/hyperlink" Target="https://www.researchgate.net/publication/267438447_Self-Organizing_Doubly_Linked_Lists"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Shape 6"/>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87" name="Rectangle 86"/>
          <p:cNvSpPr/>
          <p:nvPr/>
        </p:nvSpPr>
        <p:spPr>
          <a:xfrm>
            <a:off x="658800" y="678600"/>
            <a:ext cx="13257000" cy="1870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6000" b="0" strike="noStrike" spc="-1">
                <a:solidFill>
                  <a:srgbClr val="60A9FF"/>
                </a:solidFill>
                <a:latin typeface="Roboto Slab"/>
                <a:ea typeface="Roboto Slab"/>
              </a:rPr>
              <a:t>Problem Statement</a:t>
            </a:r>
            <a:endParaRPr lang="en-IN" sz="6000" b="0" strike="noStrike" spc="-1">
              <a:solidFill>
                <a:srgbClr val="000000"/>
              </a:solidFill>
              <a:latin typeface="Arial"/>
            </a:endParaRPr>
          </a:p>
        </p:txBody>
      </p:sp>
      <p:sp>
        <p:nvSpPr>
          <p:cNvPr id="88" name="Rectangle 87"/>
          <p:cNvSpPr/>
          <p:nvPr/>
        </p:nvSpPr>
        <p:spPr>
          <a:xfrm>
            <a:off x="1188000" y="2549880"/>
            <a:ext cx="11590920" cy="5369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ct val="100000"/>
              </a:lnSpc>
              <a:buClr>
                <a:srgbClr val="FFFFFF"/>
              </a:buClr>
              <a:buSzPct val="65000"/>
              <a:buFont typeface="Wingdings" charset="2"/>
              <a:buChar char=""/>
            </a:pPr>
            <a:r>
              <a:rPr lang="en-US" sz="2400" b="0" strike="noStrike" spc="-1">
                <a:solidFill>
                  <a:srgbClr val="D6E5EF"/>
                </a:solidFill>
                <a:latin typeface="Roboto"/>
                <a:ea typeface="Roboto"/>
              </a:rPr>
              <a:t>Develop a comprehrensive solution for optimizing data access and link management in larges scale distributed systems, integrating cache optimization strategies alongside URL shortening functionalities.</a:t>
            </a:r>
            <a:endParaRPr lang="en-IN" sz="2400" b="0" strike="noStrike" spc="-1">
              <a:solidFill>
                <a:srgbClr val="000000"/>
              </a:solidFill>
              <a:latin typeface="Arial"/>
            </a:endParaRPr>
          </a:p>
          <a:p>
            <a:pPr>
              <a:lnSpc>
                <a:spcPct val="100000"/>
              </a:lnSpc>
            </a:pPr>
            <a:endParaRPr lang="en-IN" sz="2400" b="0" strike="noStrike" spc="-1">
              <a:solidFill>
                <a:srgbClr val="000000"/>
              </a:solidFill>
              <a:latin typeface="Arial"/>
            </a:endParaRPr>
          </a:p>
          <a:p>
            <a:pPr>
              <a:lnSpc>
                <a:spcPct val="100000"/>
              </a:lnSpc>
            </a:pPr>
            <a:endParaRPr lang="en-IN" sz="2400" b="0" strike="noStrike" spc="-1">
              <a:solidFill>
                <a:srgbClr val="000000"/>
              </a:solidFill>
              <a:latin typeface="Arial"/>
            </a:endParaRPr>
          </a:p>
          <a:p>
            <a:pPr marL="216000" indent="-216000">
              <a:lnSpc>
                <a:spcPct val="100000"/>
              </a:lnSpc>
              <a:buClr>
                <a:srgbClr val="FFFFFF"/>
              </a:buClr>
              <a:buSzPct val="65000"/>
              <a:buFont typeface="Wingdings" charset="2"/>
              <a:buChar char=""/>
            </a:pPr>
            <a:r>
              <a:rPr lang="en-US" sz="2400" b="0" strike="noStrike" spc="-1">
                <a:solidFill>
                  <a:srgbClr val="D6E5EF"/>
                </a:solidFill>
                <a:latin typeface="Roboto"/>
                <a:ea typeface="Roboto"/>
              </a:rPr>
              <a:t>The system should employ advanced caching algorithms like LRU (Least Recently Used) to efficiently manage memory resources, while also providing URL shortening capabilities to streamline link management</a:t>
            </a:r>
            <a:endParaRPr lang="en-IN" sz="2400" b="0" strike="noStrike" spc="-1">
              <a:solidFill>
                <a:srgbClr val="000000"/>
              </a:solidFill>
              <a:latin typeface="Arial"/>
            </a:endParaRPr>
          </a:p>
          <a:p>
            <a:pPr>
              <a:lnSpc>
                <a:spcPct val="100000"/>
              </a:lnSpc>
            </a:pPr>
            <a:r>
              <a:rPr lang="en-US" sz="2000" b="0" strike="noStrike" spc="-1">
                <a:solidFill>
                  <a:srgbClr val="443728"/>
                </a:solidFill>
                <a:latin typeface="Open Sans"/>
                <a:ea typeface="Open Sans"/>
              </a:rPr>
              <a:t>t</a:t>
            </a:r>
            <a:endParaRPr lang="en-IN" sz="20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4"/>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59" name="Rectangle 158"/>
          <p:cNvSpPr/>
          <p:nvPr/>
        </p:nvSpPr>
        <p:spPr>
          <a:xfrm>
            <a:off x="4134960" y="706680"/>
            <a:ext cx="6844320" cy="912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600" b="0" strike="noStrike" spc="-1">
                <a:solidFill>
                  <a:srgbClr val="60A9FF"/>
                </a:solidFill>
                <a:latin typeface="Roboto Slab"/>
                <a:ea typeface="Roboto Slab"/>
              </a:rPr>
              <a:t>Application of LRU Algorithm</a:t>
            </a:r>
            <a:endParaRPr lang="en-IN" sz="3600" b="0" strike="noStrike" spc="-1">
              <a:solidFill>
                <a:srgbClr val="000000"/>
              </a:solidFill>
              <a:latin typeface="Arial"/>
            </a:endParaRPr>
          </a:p>
        </p:txBody>
      </p:sp>
      <p:sp>
        <p:nvSpPr>
          <p:cNvPr id="160" name="Rectangle 159"/>
          <p:cNvSpPr/>
          <p:nvPr/>
        </p:nvSpPr>
        <p:spPr>
          <a:xfrm>
            <a:off x="352800" y="2507040"/>
            <a:ext cx="3318480" cy="44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Web Browsers</a:t>
            </a:r>
            <a:endParaRPr lang="en-IN" sz="2400" b="0" strike="noStrike" spc="-1">
              <a:solidFill>
                <a:srgbClr val="000000"/>
              </a:solidFill>
              <a:latin typeface="Arial"/>
            </a:endParaRPr>
          </a:p>
        </p:txBody>
      </p:sp>
      <p:sp>
        <p:nvSpPr>
          <p:cNvPr id="161" name="Rectangle 160"/>
          <p:cNvSpPr/>
          <p:nvPr/>
        </p:nvSpPr>
        <p:spPr>
          <a:xfrm>
            <a:off x="3816000" y="2507040"/>
            <a:ext cx="3318480" cy="44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Operating System</a:t>
            </a:r>
            <a:endParaRPr lang="en-IN" sz="2400" b="0" strike="noStrike" spc="-1">
              <a:solidFill>
                <a:srgbClr val="000000"/>
              </a:solidFill>
              <a:latin typeface="Arial"/>
            </a:endParaRPr>
          </a:p>
        </p:txBody>
      </p:sp>
      <p:sp>
        <p:nvSpPr>
          <p:cNvPr id="162" name="Rectangle 161"/>
          <p:cNvSpPr/>
          <p:nvPr/>
        </p:nvSpPr>
        <p:spPr>
          <a:xfrm>
            <a:off x="7516800" y="2507040"/>
            <a:ext cx="3318480" cy="44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Database Engines</a:t>
            </a:r>
            <a:endParaRPr lang="en-IN" sz="2400" b="0" strike="noStrike" spc="-1">
              <a:solidFill>
                <a:srgbClr val="000000"/>
              </a:solidFill>
              <a:latin typeface="Arial"/>
            </a:endParaRPr>
          </a:p>
        </p:txBody>
      </p:sp>
      <p:sp>
        <p:nvSpPr>
          <p:cNvPr id="163" name="Rectangle 162"/>
          <p:cNvSpPr/>
          <p:nvPr/>
        </p:nvSpPr>
        <p:spPr>
          <a:xfrm>
            <a:off x="341640" y="3449880"/>
            <a:ext cx="2897640" cy="3554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Web browsers use LRU caching to store recently accessed web pages, images, and other resources, improving load times and reducing network usage.</a:t>
            </a:r>
            <a:endParaRPr lang="en-IN" sz="1750" b="0" strike="noStrike" spc="-1">
              <a:solidFill>
                <a:srgbClr val="000000"/>
              </a:solidFill>
              <a:latin typeface="Arial"/>
            </a:endParaRPr>
          </a:p>
        </p:txBody>
      </p:sp>
      <p:sp>
        <p:nvSpPr>
          <p:cNvPr id="164" name="Rectangle 163"/>
          <p:cNvSpPr/>
          <p:nvPr/>
        </p:nvSpPr>
        <p:spPr>
          <a:xfrm>
            <a:off x="11069640" y="3456360"/>
            <a:ext cx="3113640" cy="3394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CDNs rely on LRU caching to store popular content closer to end-users, reducing latency and improving the overall user experience.</a:t>
            </a:r>
            <a:endParaRPr lang="en-IN" sz="1750" b="0" strike="noStrike" spc="-1">
              <a:solidFill>
                <a:srgbClr val="000000"/>
              </a:solidFill>
              <a:latin typeface="Arial"/>
            </a:endParaRPr>
          </a:p>
        </p:txBody>
      </p:sp>
      <p:sp>
        <p:nvSpPr>
          <p:cNvPr id="165" name="Rectangle 164"/>
          <p:cNvSpPr/>
          <p:nvPr/>
        </p:nvSpPr>
        <p:spPr>
          <a:xfrm>
            <a:off x="7596000" y="3456360"/>
            <a:ext cx="3131280" cy="3418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Database management systems leverage LRU</a:t>
            </a: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to cache frequently accessed data blocks, accelerating query performance and reducing disk I/O operations.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p:txBody>
      </p:sp>
      <p:sp>
        <p:nvSpPr>
          <p:cNvPr id="166" name="Rectangle 165"/>
          <p:cNvSpPr/>
          <p:nvPr/>
        </p:nvSpPr>
        <p:spPr>
          <a:xfrm>
            <a:off x="3977640" y="3450240"/>
            <a:ext cx="2753640" cy="3605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OS memory managers employ LRU to efficiently cache recently used pages in memory, ensuring fast access to frequently accessed data.</a:t>
            </a:r>
            <a:endParaRPr lang="en-IN" sz="1750" b="0" strike="noStrike" spc="-1">
              <a:solidFill>
                <a:srgbClr val="000000"/>
              </a:solidFill>
              <a:latin typeface="Arial"/>
            </a:endParaRPr>
          </a:p>
        </p:txBody>
      </p:sp>
      <p:sp>
        <p:nvSpPr>
          <p:cNvPr id="167" name="Rectangle 166"/>
          <p:cNvSpPr/>
          <p:nvPr/>
        </p:nvSpPr>
        <p:spPr>
          <a:xfrm>
            <a:off x="11160000" y="2340000"/>
            <a:ext cx="3318480" cy="79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Content Delivery Networks</a:t>
            </a:r>
            <a:endParaRPr lang="en-IN" sz="24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hape 16"/>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69" name="Rectangle 168"/>
          <p:cNvSpPr/>
          <p:nvPr/>
        </p:nvSpPr>
        <p:spPr>
          <a:xfrm>
            <a:off x="936000" y="504000"/>
            <a:ext cx="12959280" cy="1356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3600" b="0" strike="noStrike" spc="-1">
                <a:solidFill>
                  <a:srgbClr val="60A9FF"/>
                </a:solidFill>
                <a:latin typeface="Roboto Slab"/>
                <a:ea typeface="Roboto Slab"/>
              </a:rPr>
              <a:t>Comparing of LRU with other Cache Algorithms</a:t>
            </a:r>
            <a:endParaRPr lang="en-IN" sz="3600" b="0" strike="noStrike" spc="-1">
              <a:solidFill>
                <a:srgbClr val="000000"/>
              </a:solidFill>
              <a:latin typeface="Arial"/>
            </a:endParaRPr>
          </a:p>
        </p:txBody>
      </p:sp>
      <p:sp>
        <p:nvSpPr>
          <p:cNvPr id="170" name="Rectangle 169"/>
          <p:cNvSpPr/>
          <p:nvPr/>
        </p:nvSpPr>
        <p:spPr>
          <a:xfrm>
            <a:off x="461160" y="1967040"/>
            <a:ext cx="3318480" cy="44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Cache Strategies</a:t>
            </a:r>
            <a:endParaRPr lang="en-IN" sz="2400" b="0" strike="noStrike" spc="-1">
              <a:solidFill>
                <a:srgbClr val="000000"/>
              </a:solidFill>
              <a:latin typeface="Arial"/>
            </a:endParaRPr>
          </a:p>
        </p:txBody>
      </p:sp>
      <p:sp>
        <p:nvSpPr>
          <p:cNvPr id="171" name="Rectangle 170"/>
          <p:cNvSpPr/>
          <p:nvPr/>
        </p:nvSpPr>
        <p:spPr>
          <a:xfrm>
            <a:off x="3924360" y="1967040"/>
            <a:ext cx="3318480" cy="44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Time Complexity</a:t>
            </a:r>
            <a:endParaRPr lang="en-IN" sz="2400" b="0" strike="noStrike" spc="-1">
              <a:solidFill>
                <a:srgbClr val="000000"/>
              </a:solidFill>
              <a:latin typeface="Arial"/>
            </a:endParaRPr>
          </a:p>
        </p:txBody>
      </p:sp>
      <p:sp>
        <p:nvSpPr>
          <p:cNvPr id="172" name="Rectangle 171"/>
          <p:cNvSpPr/>
          <p:nvPr/>
        </p:nvSpPr>
        <p:spPr>
          <a:xfrm>
            <a:off x="7625160" y="1967040"/>
            <a:ext cx="3318480" cy="44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Memory Usage</a:t>
            </a:r>
            <a:endParaRPr lang="en-IN" sz="2400" b="0" strike="noStrike" spc="-1">
              <a:solidFill>
                <a:srgbClr val="000000"/>
              </a:solidFill>
              <a:latin typeface="Arial"/>
            </a:endParaRPr>
          </a:p>
        </p:txBody>
      </p:sp>
      <p:sp>
        <p:nvSpPr>
          <p:cNvPr id="173" name="Rectangle 172"/>
          <p:cNvSpPr/>
          <p:nvPr/>
        </p:nvSpPr>
        <p:spPr>
          <a:xfrm>
            <a:off x="486000" y="2801880"/>
            <a:ext cx="3077280" cy="4055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LRU is a popular caching algorithm that evicts the least recently used item. Other strategies like FIFO, LFU, and Adaptive Replacement Cache have different eviction policies that suit different workloads.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p:txBody>
      </p:sp>
      <p:sp>
        <p:nvSpPr>
          <p:cNvPr id="174" name="Rectangle 173"/>
          <p:cNvSpPr/>
          <p:nvPr/>
        </p:nvSpPr>
        <p:spPr>
          <a:xfrm>
            <a:off x="11178000" y="2808360"/>
            <a:ext cx="3113640" cy="3394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Adaptive algorithms like ARC can adjust their eviction policy based on the workload, offering better performance across varying access patterns compared to static policies like LRU.</a:t>
            </a:r>
            <a:endParaRPr lang="en-IN" sz="1750" b="0" strike="noStrike" spc="-1">
              <a:solidFill>
                <a:srgbClr val="000000"/>
              </a:solidFill>
              <a:latin typeface="Arial"/>
            </a:endParaRPr>
          </a:p>
        </p:txBody>
      </p:sp>
      <p:sp>
        <p:nvSpPr>
          <p:cNvPr id="175" name="Rectangle 174"/>
          <p:cNvSpPr/>
          <p:nvPr/>
        </p:nvSpPr>
        <p:spPr>
          <a:xfrm>
            <a:off x="7704360" y="2808360"/>
            <a:ext cx="3131280" cy="3418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LRU requires maintaining a hashmap and a doubly linked list, which can have higher memory overhead compared to simpler policies like FIFO. The tradeoff is higher performance for LRU</a:t>
            </a:r>
            <a:endParaRPr lang="en-IN" sz="1750" b="0" strike="noStrike" spc="-1">
              <a:solidFill>
                <a:srgbClr val="000000"/>
              </a:solidFill>
              <a:latin typeface="Arial"/>
            </a:endParaRPr>
          </a:p>
        </p:txBody>
      </p:sp>
      <p:sp>
        <p:nvSpPr>
          <p:cNvPr id="176" name="Rectangle 175"/>
          <p:cNvSpPr/>
          <p:nvPr/>
        </p:nvSpPr>
        <p:spPr>
          <a:xfrm>
            <a:off x="3978000" y="2802240"/>
            <a:ext cx="3041280" cy="3749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LRU has O(1) time complexity for both get and put operations, making it efficient for high-throughput caching. Some alternatives like LFU have higher complexities, trading off performance for other benefits.</a:t>
            </a:r>
            <a:endParaRPr lang="en-IN" sz="1750" b="0" strike="noStrike" spc="-1">
              <a:solidFill>
                <a:srgbClr val="000000"/>
              </a:solidFill>
              <a:latin typeface="Arial"/>
            </a:endParaRPr>
          </a:p>
        </p:txBody>
      </p:sp>
      <p:sp>
        <p:nvSpPr>
          <p:cNvPr id="177" name="Rectangle 176"/>
          <p:cNvSpPr/>
          <p:nvPr/>
        </p:nvSpPr>
        <p:spPr>
          <a:xfrm>
            <a:off x="11124360" y="1944000"/>
            <a:ext cx="3318480" cy="44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Workload Adaption</a:t>
            </a:r>
            <a:endParaRPr lang="en-IN" sz="2400" b="0" strike="noStrike" spc="-1">
              <a:solidFill>
                <a:srgbClr val="000000"/>
              </a:solidFill>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0"/>
          <p:cNvSpPr/>
          <p:nvPr/>
        </p:nvSpPr>
        <p:spPr>
          <a:xfrm>
            <a:off x="0" y="0"/>
            <a:ext cx="14628960" cy="822816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79" name="Shape 1"/>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pic>
        <p:nvPicPr>
          <p:cNvPr id="180" name="Image 0" descr="preencoded.png"/>
          <p:cNvPicPr/>
          <p:nvPr/>
        </p:nvPicPr>
        <p:blipFill>
          <a:blip r:embed="rId3"/>
          <a:stretch/>
        </p:blipFill>
        <p:spPr>
          <a:xfrm>
            <a:off x="9144000" y="0"/>
            <a:ext cx="5484960" cy="8228160"/>
          </a:xfrm>
          <a:prstGeom prst="rect">
            <a:avLst/>
          </a:prstGeom>
          <a:ln w="0">
            <a:noFill/>
          </a:ln>
        </p:spPr>
      </p:pic>
      <p:sp>
        <p:nvSpPr>
          <p:cNvPr id="181" name="Text 2"/>
          <p:cNvSpPr/>
          <p:nvPr/>
        </p:nvSpPr>
        <p:spPr>
          <a:xfrm>
            <a:off x="833040" y="875160"/>
            <a:ext cx="7476120" cy="1914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7546"/>
              </a:lnSpc>
              <a:tabLst>
                <a:tab pos="0" algn="l"/>
              </a:tabLst>
            </a:pPr>
            <a:r>
              <a:rPr lang="en-US" sz="5400" b="0" strike="noStrike" spc="-1">
                <a:solidFill>
                  <a:srgbClr val="60A9FF"/>
                </a:solidFill>
                <a:latin typeface="Roboto Slab"/>
                <a:ea typeface="Roboto Slab"/>
              </a:rPr>
              <a:t>Introduction to URL Shortening</a:t>
            </a:r>
            <a:endParaRPr lang="en-IN" sz="5400" b="0" strike="noStrike" spc="-1">
              <a:solidFill>
                <a:srgbClr val="000000"/>
              </a:solidFill>
              <a:latin typeface="Arial"/>
            </a:endParaRPr>
          </a:p>
        </p:txBody>
      </p:sp>
      <p:sp>
        <p:nvSpPr>
          <p:cNvPr id="182" name="Text 3"/>
          <p:cNvSpPr/>
          <p:nvPr/>
        </p:nvSpPr>
        <p:spPr>
          <a:xfrm>
            <a:off x="833040" y="4060800"/>
            <a:ext cx="7476120" cy="1420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URL shortening is a technique that creates a short, easily shareable URL that redirects to a longer, original URL.</a:t>
            </a: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It helps make links more manageable and less cumbersome, especially for sharing on social media or in messaging apps.</a:t>
            </a:r>
            <a:endParaRPr lang="en-IN" sz="1750" b="0" strike="noStrike" spc="-1">
              <a:solidFill>
                <a:srgbClr val="000000"/>
              </a:solidFill>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0"/>
          <p:cNvSpPr/>
          <p:nvPr/>
        </p:nvSpPr>
        <p:spPr>
          <a:xfrm>
            <a:off x="0" y="0"/>
            <a:ext cx="14628960" cy="822816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84" name="Shape 1"/>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pic>
        <p:nvPicPr>
          <p:cNvPr id="185" name="Image 0" descr="preencoded.png"/>
          <p:cNvPicPr/>
          <p:nvPr/>
        </p:nvPicPr>
        <p:blipFill>
          <a:blip r:embed="rId3"/>
          <a:stretch/>
        </p:blipFill>
        <p:spPr>
          <a:xfrm>
            <a:off x="9144000" y="0"/>
            <a:ext cx="5484960" cy="8228160"/>
          </a:xfrm>
          <a:prstGeom prst="rect">
            <a:avLst/>
          </a:prstGeom>
          <a:ln w="0">
            <a:noFill/>
          </a:ln>
        </p:spPr>
      </p:pic>
      <p:sp>
        <p:nvSpPr>
          <p:cNvPr id="186" name="Text 2"/>
          <p:cNvSpPr/>
          <p:nvPr/>
        </p:nvSpPr>
        <p:spPr>
          <a:xfrm>
            <a:off x="473040" y="444960"/>
            <a:ext cx="8166240" cy="1534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5468"/>
              </a:lnSpc>
              <a:tabLst>
                <a:tab pos="0" algn="l"/>
              </a:tabLst>
            </a:pPr>
            <a:r>
              <a:rPr lang="en-US" sz="4000" b="0" strike="noStrike" spc="-1">
                <a:solidFill>
                  <a:srgbClr val="60A9FF"/>
                </a:solidFill>
                <a:latin typeface="Roboto Slab"/>
                <a:ea typeface="Roboto Slab"/>
              </a:rPr>
              <a:t>Advantages of URL Shortening</a:t>
            </a:r>
            <a:endParaRPr lang="en-IN" sz="4000" b="0" strike="noStrike" spc="-1">
              <a:solidFill>
                <a:srgbClr val="000000"/>
              </a:solidFill>
              <a:latin typeface="Arial"/>
            </a:endParaRPr>
          </a:p>
        </p:txBody>
      </p:sp>
      <p:sp>
        <p:nvSpPr>
          <p:cNvPr id="187" name="Text 3"/>
          <p:cNvSpPr/>
          <p:nvPr/>
        </p:nvSpPr>
        <p:spPr>
          <a:xfrm>
            <a:off x="540720" y="943200"/>
            <a:ext cx="8242560" cy="5680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pPr>
            <a:endParaRPr lang="en-IN" sz="1750" b="0" strike="noStrike" spc="-1">
              <a:solidFill>
                <a:srgbClr val="000000"/>
              </a:solidFill>
              <a:latin typeface="Arial"/>
            </a:endParaRPr>
          </a:p>
          <a:p>
            <a:pPr marL="343080" indent="-343080">
              <a:lnSpc>
                <a:spcPts val="2798"/>
              </a:lnSpc>
              <a:buClr>
                <a:srgbClr val="FFFFFF"/>
              </a:buClr>
              <a:buSzPct val="65000"/>
              <a:buFont typeface="Wingdings" charset="2"/>
              <a:buChar char=""/>
            </a:pPr>
            <a:r>
              <a:rPr lang="en-US" sz="1750" b="0" strike="noStrike" spc="-1">
                <a:solidFill>
                  <a:srgbClr val="D6E5EF"/>
                </a:solidFill>
                <a:latin typeface="Roboto"/>
                <a:ea typeface="Roboto"/>
              </a:rPr>
              <a:t>Space-saving</a:t>
            </a:r>
            <a:endParaRPr lang="en-IN" sz="1750" b="0" strike="noStrike" spc="-1">
              <a:solidFill>
                <a:srgbClr val="000000"/>
              </a:solidFill>
              <a:latin typeface="Arial"/>
            </a:endParaRPr>
          </a:p>
          <a:p>
            <a:pPr marL="343080" indent="-343080">
              <a:lnSpc>
                <a:spcPts val="2798"/>
              </a:lnSpc>
              <a:buClr>
                <a:srgbClr val="FFFFFF"/>
              </a:buClr>
              <a:buSzPct val="65000"/>
              <a:buFont typeface="Wingdings" charset="2"/>
              <a:buChar char=""/>
            </a:pPr>
            <a:r>
              <a:rPr lang="en-US" sz="1750" b="0" strike="noStrike" spc="-1">
                <a:solidFill>
                  <a:srgbClr val="D6E5EF"/>
                </a:solidFill>
                <a:latin typeface="Roboto"/>
                <a:ea typeface="Roboto"/>
              </a:rPr>
              <a:t>Improved readability</a:t>
            </a:r>
            <a:endParaRPr lang="en-IN" sz="1750" b="0" strike="noStrike" spc="-1">
              <a:solidFill>
                <a:srgbClr val="000000"/>
              </a:solidFill>
              <a:latin typeface="Arial"/>
            </a:endParaRPr>
          </a:p>
          <a:p>
            <a:pPr marL="343080" indent="-343080">
              <a:lnSpc>
                <a:spcPts val="2798"/>
              </a:lnSpc>
              <a:buClr>
                <a:srgbClr val="FFFFFF"/>
              </a:buClr>
              <a:buSzPct val="65000"/>
              <a:buFont typeface="Wingdings" charset="2"/>
              <a:buChar char=""/>
            </a:pPr>
            <a:r>
              <a:rPr lang="en-US" sz="1750" b="0" strike="noStrike" spc="-1">
                <a:solidFill>
                  <a:srgbClr val="D6E5EF"/>
                </a:solidFill>
                <a:latin typeface="Roboto"/>
                <a:ea typeface="Roboto"/>
              </a:rPr>
              <a:t>Trackability</a:t>
            </a:r>
            <a:endParaRPr lang="en-IN" sz="1750" b="0" strike="noStrike" spc="-1">
              <a:solidFill>
                <a:srgbClr val="000000"/>
              </a:solidFill>
              <a:latin typeface="Arial"/>
            </a:endParaRPr>
          </a:p>
          <a:p>
            <a:pPr marL="343080" indent="-343080">
              <a:lnSpc>
                <a:spcPts val="2798"/>
              </a:lnSpc>
              <a:buClr>
                <a:srgbClr val="FFFFFF"/>
              </a:buClr>
              <a:buSzPct val="65000"/>
              <a:buFont typeface="Wingdings" charset="2"/>
              <a:buChar char=""/>
            </a:pPr>
            <a:r>
              <a:rPr lang="en-US" sz="1750" b="0" strike="noStrike" spc="-1">
                <a:solidFill>
                  <a:srgbClr val="D6E5EF"/>
                </a:solidFill>
                <a:latin typeface="Roboto"/>
                <a:ea typeface="Roboto"/>
              </a:rPr>
              <a:t>Branding</a:t>
            </a:r>
            <a:endParaRPr lang="en-IN" sz="1750" b="0" strike="noStrike" spc="-1">
              <a:solidFill>
                <a:srgbClr val="000000"/>
              </a:solidFill>
              <a:latin typeface="Arial"/>
            </a:endParaRPr>
          </a:p>
          <a:p>
            <a:pPr>
              <a:lnSpc>
                <a:spcPts val="2798"/>
              </a:lnSpc>
            </a:pPr>
            <a:endParaRPr lang="en-IN" sz="1750" b="0" strike="noStrike" spc="-1">
              <a:solidFill>
                <a:srgbClr val="000000"/>
              </a:solidFill>
              <a:latin typeface="Arial"/>
            </a:endParaRPr>
          </a:p>
          <a:p>
            <a:pPr marL="343080" indent="-343080">
              <a:lnSpc>
                <a:spcPts val="2798"/>
              </a:lnSpc>
              <a:buClr>
                <a:srgbClr val="FFFFFF"/>
              </a:buClr>
              <a:buSzPct val="65000"/>
              <a:buFont typeface="Wingdings" charset="2"/>
              <a:buChar char=""/>
            </a:pPr>
            <a:r>
              <a:rPr lang="en-US" sz="1750" b="0" strike="noStrike" spc="-1">
                <a:solidFill>
                  <a:srgbClr val="D6E5EF"/>
                </a:solidFill>
                <a:latin typeface="Roboto"/>
                <a:ea typeface="Roboto"/>
              </a:rPr>
              <a:t>Example Use Cases:</a:t>
            </a:r>
            <a:endParaRPr lang="en-IN" sz="1750" b="0" strike="noStrike" spc="-1">
              <a:solidFill>
                <a:srgbClr val="000000"/>
              </a:solidFill>
              <a:latin typeface="Arial"/>
            </a:endParaRPr>
          </a:p>
          <a:p>
            <a:pPr>
              <a:lnSpc>
                <a:spcPts val="2798"/>
              </a:lnSpc>
            </a:pPr>
            <a:r>
              <a:rPr lang="en-US" sz="1750" b="0" strike="noStrike" spc="-1">
                <a:solidFill>
                  <a:srgbClr val="D6E5EF"/>
                </a:solidFill>
                <a:latin typeface="Roboto"/>
                <a:ea typeface="Roboto"/>
              </a:rPr>
              <a:t>Twitter: Character limit necessitates shorter URLs.</a:t>
            </a:r>
            <a:endParaRPr lang="en-IN" sz="1750" b="0" strike="noStrike" spc="-1">
              <a:solidFill>
                <a:srgbClr val="000000"/>
              </a:solidFill>
              <a:latin typeface="Arial"/>
            </a:endParaRPr>
          </a:p>
          <a:p>
            <a:pPr>
              <a:lnSpc>
                <a:spcPts val="2798"/>
              </a:lnSpc>
            </a:pPr>
            <a:r>
              <a:rPr lang="en-US" sz="1750" b="0" strike="noStrike" spc="-1">
                <a:solidFill>
                  <a:srgbClr val="D6E5EF"/>
                </a:solidFill>
                <a:latin typeface="Roboto"/>
                <a:ea typeface="Roboto"/>
              </a:rPr>
              <a:t>Email marketing: Cleaner and more concise links.</a:t>
            </a:r>
            <a:endParaRPr lang="en-IN" sz="1750" b="0" strike="noStrike" spc="-1">
              <a:solidFill>
                <a:srgbClr val="000000"/>
              </a:solidFill>
              <a:latin typeface="Arial"/>
            </a:endParaRPr>
          </a:p>
          <a:p>
            <a:pPr>
              <a:lnSpc>
                <a:spcPts val="2798"/>
              </a:lnSpc>
            </a:pPr>
            <a:r>
              <a:rPr lang="en-US" sz="1750" b="0" strike="noStrike" spc="-1">
                <a:solidFill>
                  <a:srgbClr val="D6E5EF"/>
                </a:solidFill>
                <a:latin typeface="Roboto"/>
                <a:ea typeface="Roboto"/>
              </a:rPr>
              <a:t>Social media sharing: Facilitates easy sharing and tracking.</a:t>
            </a:r>
            <a:endParaRPr lang="en-IN" sz="1750" b="0" strike="noStrike" spc="-1">
              <a:solidFill>
                <a:srgbClr val="000000"/>
              </a:solidFill>
              <a:latin typeface="Arial"/>
            </a:endParaRPr>
          </a:p>
          <a:p>
            <a:pPr>
              <a:lnSpc>
                <a:spcPts val="2798"/>
              </a:lnSpc>
            </a:pPr>
            <a:endParaRPr lang="en-IN" sz="1750" b="0" strike="noStrike" spc="-1">
              <a:solidFill>
                <a:srgbClr val="000000"/>
              </a:solidFill>
              <a:latin typeface="Arial"/>
            </a:endParaRPr>
          </a:p>
          <a:p>
            <a:pPr marL="343080" indent="-343080">
              <a:lnSpc>
                <a:spcPts val="2798"/>
              </a:lnSpc>
              <a:buClr>
                <a:srgbClr val="FFFFFF"/>
              </a:buClr>
              <a:buSzPct val="65000"/>
              <a:buFont typeface="Wingdings" charset="2"/>
              <a:buChar char=""/>
            </a:pPr>
            <a:r>
              <a:rPr lang="en-US" sz="1750" b="0" strike="noStrike" spc="-1">
                <a:solidFill>
                  <a:srgbClr val="D6E5EF"/>
                </a:solidFill>
                <a:latin typeface="Roboto"/>
                <a:ea typeface="Roboto"/>
              </a:rPr>
              <a:t>Considerations:</a:t>
            </a:r>
            <a:endParaRPr lang="en-IN" sz="1750" b="0" strike="noStrike" spc="-1">
              <a:solidFill>
                <a:srgbClr val="000000"/>
              </a:solidFill>
              <a:latin typeface="Arial"/>
            </a:endParaRPr>
          </a:p>
          <a:p>
            <a:pPr>
              <a:lnSpc>
                <a:spcPts val="2798"/>
              </a:lnSpc>
            </a:pPr>
            <a:r>
              <a:rPr lang="en-US" sz="1750" b="0" strike="noStrike" spc="-1">
                <a:solidFill>
                  <a:srgbClr val="D6E5EF"/>
                </a:solidFill>
                <a:latin typeface="Roboto"/>
                <a:ea typeface="Roboto"/>
              </a:rPr>
              <a:t>Security: Risks associated with malicious shortened links.</a:t>
            </a:r>
            <a:endParaRPr lang="en-IN" sz="1750" b="0" strike="noStrike" spc="-1">
              <a:solidFill>
                <a:srgbClr val="000000"/>
              </a:solidFill>
              <a:latin typeface="Arial"/>
            </a:endParaRPr>
          </a:p>
          <a:p>
            <a:pPr>
              <a:lnSpc>
                <a:spcPts val="2798"/>
              </a:lnSpc>
            </a:pPr>
            <a:r>
              <a:rPr lang="en-US" sz="1750" b="0" strike="noStrike" spc="-1">
                <a:solidFill>
                  <a:srgbClr val="D6E5EF"/>
                </a:solidFill>
                <a:latin typeface="Roboto"/>
                <a:ea typeface="Roboto"/>
              </a:rPr>
              <a:t>Long-term reliability: Dependence on URL shortening services.</a:t>
            </a:r>
            <a:endParaRPr lang="en-IN" sz="1750" b="0" strike="noStrike" spc="-1">
              <a:solidFill>
                <a:srgbClr val="000000"/>
              </a:solidFill>
              <a:latin typeface="Arial"/>
            </a:endParaRPr>
          </a:p>
          <a:p>
            <a:pPr>
              <a:lnSpc>
                <a:spcPts val="2798"/>
              </a:lnSpc>
            </a:pPr>
            <a:endParaRPr lang="en-IN" sz="1750" b="0" strike="noStrike" spc="-1">
              <a:solidFill>
                <a:srgbClr val="000000"/>
              </a:solidFill>
              <a:latin typeface="Arial"/>
            </a:endParaRPr>
          </a:p>
          <a:p>
            <a:pPr marL="343080" indent="-343080">
              <a:lnSpc>
                <a:spcPts val="2798"/>
              </a:lnSpc>
              <a:buClr>
                <a:srgbClr val="FFFFFF"/>
              </a:buClr>
              <a:buSzPct val="65000"/>
              <a:buFont typeface="Wingdings" charset="2"/>
              <a:buChar char=""/>
            </a:pPr>
            <a:r>
              <a:rPr lang="en-US" sz="1750" b="0" strike="noStrike" spc="-1">
                <a:solidFill>
                  <a:srgbClr val="D6E5EF"/>
                </a:solidFill>
                <a:latin typeface="Roboto"/>
                <a:ea typeface="Roboto"/>
              </a:rPr>
              <a:t>Conclusion:</a:t>
            </a:r>
            <a:endParaRPr lang="en-IN" sz="1750" b="0" strike="noStrike" spc="-1">
              <a:solidFill>
                <a:srgbClr val="000000"/>
              </a:solidFill>
              <a:latin typeface="Arial"/>
            </a:endParaRPr>
          </a:p>
          <a:p>
            <a:pPr>
              <a:lnSpc>
                <a:spcPts val="2798"/>
              </a:lnSpc>
            </a:pPr>
            <a:r>
              <a:rPr lang="en-US" sz="1750" b="0" strike="noStrike" spc="-1">
                <a:solidFill>
                  <a:srgbClr val="D6E5EF"/>
                </a:solidFill>
                <a:latin typeface="Roboto"/>
                <a:ea typeface="Roboto"/>
              </a:rPr>
              <a:t>URL shortening is a valuable tool for making long URLs more manageable, facilitating easier sharing, and providing analytics. However, it's important to consider security and reliability factors.</a:t>
            </a:r>
            <a:endParaRPr lang="en-IN" sz="1750" b="0" strike="noStrike" spc="-1">
              <a:solidFill>
                <a:srgbClr val="000000"/>
              </a:solidFill>
              <a:latin typeface="Arial"/>
            </a:endParaRPr>
          </a:p>
        </p:txBody>
      </p:sp>
      <p:sp>
        <p:nvSpPr>
          <p:cNvPr id="188" name="Text 5"/>
          <p:cNvSpPr/>
          <p:nvPr/>
        </p:nvSpPr>
        <p:spPr>
          <a:xfrm>
            <a:off x="504720" y="3118320"/>
            <a:ext cx="8278560" cy="4332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tabLst>
                <a:tab pos="0" algn="l"/>
              </a:tabLst>
            </a:pP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7"/>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90" name="Rectangle 189"/>
          <p:cNvSpPr/>
          <p:nvPr/>
        </p:nvSpPr>
        <p:spPr>
          <a:xfrm>
            <a:off x="1315800" y="501480"/>
            <a:ext cx="11859480" cy="1189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5400" b="0" strike="noStrike" spc="-1">
                <a:solidFill>
                  <a:srgbClr val="60A9FF"/>
                </a:solidFill>
                <a:latin typeface="Roboto Slab"/>
                <a:ea typeface="Roboto Slab"/>
              </a:rPr>
              <a:t>URL Shortening Literature Survey</a:t>
            </a:r>
            <a:endParaRPr lang="en-IN" sz="5400" b="0" strike="noStrike" spc="-1">
              <a:solidFill>
                <a:srgbClr val="000000"/>
              </a:solidFill>
              <a:latin typeface="Arial"/>
            </a:endParaRPr>
          </a:p>
        </p:txBody>
      </p:sp>
      <p:sp>
        <p:nvSpPr>
          <p:cNvPr id="191" name="Rectangle 190"/>
          <p:cNvSpPr/>
          <p:nvPr/>
        </p:nvSpPr>
        <p:spPr>
          <a:xfrm>
            <a:off x="540000" y="1620000"/>
            <a:ext cx="13319280" cy="6299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URL shortening translates long URLs into abbreviated alternatives for easier sharing and use.</a:t>
            </a: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Popularized by services like TinyURL and Bitly, especially due to character limits in platforms like Twitter.</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Short URL Services: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Short URLs are essential in platforms with character limitations like social media.</a:t>
            </a: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Some security concerns arise due to the potential for misuse by malicious actors.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Methodology:</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3.1 Malicious URL Detection:</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3.1.1 Importance of URL Shortening:</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URL shortening creates shorter aliases for long URLs, aiding in readability and shareability.</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3.2 Feature Representation for Detection:</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8"/>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93" name="Rectangle 192"/>
          <p:cNvSpPr/>
          <p:nvPr/>
        </p:nvSpPr>
        <p:spPr>
          <a:xfrm>
            <a:off x="540000" y="900000"/>
            <a:ext cx="13319280" cy="6299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Lexical Features: Properties derived from the URL name, aiding in identifying malicious patterns.</a:t>
            </a: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Host-based Features: Properties from the hostname, offering insights into the nature of hosts.</a:t>
            </a: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Content-based Features: Analysis of webpage content, providing additional context for threat detection.</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3.2.2 Forwarding-based Features: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Proposal to utilize forwarding patterns to identify malicious URLs.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3.2.3 Social Media Analysis: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Focuses on behavioral analysis of users sharing and clicking on URLs to detect malicious intent.</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Summary:</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Various feature representations are crucial for effective malicious URL detection.</a:t>
            </a: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Careful consideration is needed to balance feature usefulness with resource intensity in system design</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0"/>
          <p:cNvSpPr/>
          <p:nvPr/>
        </p:nvSpPr>
        <p:spPr>
          <a:xfrm>
            <a:off x="0" y="0"/>
            <a:ext cx="14628960" cy="822816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95" name="Shape 1"/>
          <p:cNvSpPr/>
          <p:nvPr/>
        </p:nvSpPr>
        <p:spPr>
          <a:xfrm>
            <a:off x="0" y="-3600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96" name="Text 2"/>
          <p:cNvSpPr/>
          <p:nvPr/>
        </p:nvSpPr>
        <p:spPr>
          <a:xfrm>
            <a:off x="1425960" y="375120"/>
            <a:ext cx="11101320" cy="1316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5468"/>
              </a:lnSpc>
              <a:tabLst>
                <a:tab pos="0" algn="l"/>
              </a:tabLst>
            </a:pPr>
            <a:r>
              <a:rPr lang="en-US" sz="4200" b="0" strike="noStrike" spc="-1">
                <a:solidFill>
                  <a:srgbClr val="60A9FF"/>
                </a:solidFill>
                <a:latin typeface="Roboto Slab"/>
                <a:ea typeface="Roboto Slab"/>
              </a:rPr>
              <a:t>Techniques for Efficient URL Shortening</a:t>
            </a:r>
            <a:endParaRPr lang="en-IN" sz="4200" b="0" strike="noStrike" spc="-1">
              <a:solidFill>
                <a:srgbClr val="000000"/>
              </a:solidFill>
              <a:latin typeface="Arial"/>
            </a:endParaRPr>
          </a:p>
        </p:txBody>
      </p:sp>
      <p:pic>
        <p:nvPicPr>
          <p:cNvPr id="197" name="Image 0" descr="preencoded.png"/>
          <p:cNvPicPr/>
          <p:nvPr/>
        </p:nvPicPr>
        <p:blipFill>
          <a:blip r:embed="rId3"/>
          <a:stretch/>
        </p:blipFill>
        <p:spPr>
          <a:xfrm>
            <a:off x="1893960" y="1992240"/>
            <a:ext cx="442800" cy="442800"/>
          </a:xfrm>
          <a:prstGeom prst="rect">
            <a:avLst/>
          </a:prstGeom>
          <a:ln w="0">
            <a:noFill/>
          </a:ln>
        </p:spPr>
      </p:pic>
      <p:sp>
        <p:nvSpPr>
          <p:cNvPr id="198" name="Text 3"/>
          <p:cNvSpPr/>
          <p:nvPr/>
        </p:nvSpPr>
        <p:spPr>
          <a:xfrm>
            <a:off x="1173960" y="2658600"/>
            <a:ext cx="2387160" cy="3456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tabLst>
                <a:tab pos="0" algn="l"/>
              </a:tabLst>
            </a:pPr>
            <a:r>
              <a:rPr lang="en-US" sz="2190" b="0" strike="noStrike" spc="-1">
                <a:solidFill>
                  <a:srgbClr val="60A9FF"/>
                </a:solidFill>
                <a:latin typeface="Roboto Slab"/>
                <a:ea typeface="Roboto Slab"/>
              </a:rPr>
              <a:t>Hash Functions</a:t>
            </a:r>
            <a:endParaRPr lang="en-IN" sz="2190" b="0" strike="noStrike" spc="-1">
              <a:solidFill>
                <a:srgbClr val="000000"/>
              </a:solidFill>
              <a:latin typeface="Arial"/>
            </a:endParaRPr>
          </a:p>
        </p:txBody>
      </p:sp>
      <p:sp>
        <p:nvSpPr>
          <p:cNvPr id="199" name="Text 4"/>
          <p:cNvSpPr/>
          <p:nvPr/>
        </p:nvSpPr>
        <p:spPr>
          <a:xfrm>
            <a:off x="1209960" y="3391200"/>
            <a:ext cx="2387160" cy="2841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tabLst>
                <a:tab pos="0" algn="l"/>
              </a:tabLst>
            </a:pPr>
            <a:r>
              <a:rPr lang="en-US" sz="1750" b="0" strike="noStrike" spc="-1">
                <a:solidFill>
                  <a:srgbClr val="D6E5EF"/>
                </a:solidFill>
                <a:latin typeface="Roboto"/>
                <a:ea typeface="Roboto"/>
              </a:rPr>
              <a:t>Leveraging hash functions to generate short, unique identifiers from long URLs is a common technique. This allows for compact, efficient URL representation.</a:t>
            </a:r>
            <a:endParaRPr lang="en-IN" sz="1750" b="0" strike="noStrike" spc="-1">
              <a:solidFill>
                <a:srgbClr val="000000"/>
              </a:solidFill>
              <a:latin typeface="Arial"/>
            </a:endParaRPr>
          </a:p>
        </p:txBody>
      </p:sp>
      <p:pic>
        <p:nvPicPr>
          <p:cNvPr id="200" name="Image 1" descr="preencoded.png"/>
          <p:cNvPicPr/>
          <p:nvPr/>
        </p:nvPicPr>
        <p:blipFill>
          <a:blip r:embed="rId4"/>
          <a:stretch/>
        </p:blipFill>
        <p:spPr>
          <a:xfrm>
            <a:off x="4615920" y="1992240"/>
            <a:ext cx="442800" cy="442800"/>
          </a:xfrm>
          <a:prstGeom prst="rect">
            <a:avLst/>
          </a:prstGeom>
          <a:ln w="0">
            <a:noFill/>
          </a:ln>
        </p:spPr>
      </p:pic>
      <p:sp>
        <p:nvSpPr>
          <p:cNvPr id="201" name="Text 5"/>
          <p:cNvSpPr/>
          <p:nvPr/>
        </p:nvSpPr>
        <p:spPr>
          <a:xfrm>
            <a:off x="3967920" y="2658600"/>
            <a:ext cx="2387160" cy="3456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tabLst>
                <a:tab pos="0" algn="l"/>
              </a:tabLst>
            </a:pPr>
            <a:r>
              <a:rPr lang="en-US" sz="2190" b="0" strike="noStrike" spc="-1">
                <a:solidFill>
                  <a:srgbClr val="60A9FF"/>
                </a:solidFill>
                <a:latin typeface="Roboto Slab"/>
                <a:ea typeface="Roboto Slab"/>
              </a:rPr>
              <a:t>Database Storage</a:t>
            </a:r>
            <a:endParaRPr lang="en-IN" sz="2190" b="0" strike="noStrike" spc="-1">
              <a:solidFill>
                <a:srgbClr val="000000"/>
              </a:solidFill>
              <a:latin typeface="Arial"/>
            </a:endParaRPr>
          </a:p>
        </p:txBody>
      </p:sp>
      <p:sp>
        <p:nvSpPr>
          <p:cNvPr id="202" name="Text 6"/>
          <p:cNvSpPr/>
          <p:nvPr/>
        </p:nvSpPr>
        <p:spPr>
          <a:xfrm>
            <a:off x="4111920" y="3427200"/>
            <a:ext cx="2387160" cy="2130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tabLst>
                <a:tab pos="0" algn="l"/>
              </a:tabLst>
            </a:pPr>
            <a:r>
              <a:rPr lang="en-US" sz="1750" b="0" strike="noStrike" spc="-1">
                <a:solidFill>
                  <a:srgbClr val="D6E5EF"/>
                </a:solidFill>
                <a:latin typeface="Roboto"/>
                <a:ea typeface="Roboto"/>
              </a:rPr>
              <a:t>Storing the mapping between short and long URLs in a database enables fast lookups and retrieval of the original URL.</a:t>
            </a:r>
            <a:endParaRPr lang="en-IN" sz="1750" b="0" strike="noStrike" spc="-1">
              <a:solidFill>
                <a:srgbClr val="000000"/>
              </a:solidFill>
              <a:latin typeface="Arial"/>
            </a:endParaRPr>
          </a:p>
        </p:txBody>
      </p:sp>
      <p:pic>
        <p:nvPicPr>
          <p:cNvPr id="203" name="Image 2" descr="preencoded.png"/>
          <p:cNvPicPr/>
          <p:nvPr/>
        </p:nvPicPr>
        <p:blipFill>
          <a:blip r:embed="rId5"/>
          <a:stretch/>
        </p:blipFill>
        <p:spPr>
          <a:xfrm>
            <a:off x="7481880" y="1992240"/>
            <a:ext cx="442800" cy="442800"/>
          </a:xfrm>
          <a:prstGeom prst="rect">
            <a:avLst/>
          </a:prstGeom>
          <a:ln w="0">
            <a:noFill/>
          </a:ln>
        </p:spPr>
      </p:pic>
      <p:sp>
        <p:nvSpPr>
          <p:cNvPr id="204" name="Text 7"/>
          <p:cNvSpPr/>
          <p:nvPr/>
        </p:nvSpPr>
        <p:spPr>
          <a:xfrm>
            <a:off x="7049880" y="2658600"/>
            <a:ext cx="2387160" cy="3456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tabLst>
                <a:tab pos="0" algn="l"/>
              </a:tabLst>
            </a:pPr>
            <a:r>
              <a:rPr lang="en-US" sz="2190" b="0" strike="noStrike" spc="-1">
                <a:solidFill>
                  <a:srgbClr val="60A9FF"/>
                </a:solidFill>
                <a:latin typeface="Roboto Slab"/>
                <a:ea typeface="Roboto Slab"/>
              </a:rPr>
              <a:t>Base Conversion</a:t>
            </a:r>
            <a:endParaRPr lang="en-IN" sz="2190" b="0" strike="noStrike" spc="-1">
              <a:solidFill>
                <a:srgbClr val="000000"/>
              </a:solidFill>
              <a:latin typeface="Arial"/>
            </a:endParaRPr>
          </a:p>
        </p:txBody>
      </p:sp>
      <p:sp>
        <p:nvSpPr>
          <p:cNvPr id="205" name="Text 8"/>
          <p:cNvSpPr/>
          <p:nvPr/>
        </p:nvSpPr>
        <p:spPr>
          <a:xfrm>
            <a:off x="7049880" y="3463200"/>
            <a:ext cx="2387160" cy="2130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tabLst>
                <a:tab pos="0" algn="l"/>
              </a:tabLst>
            </a:pPr>
            <a:r>
              <a:rPr lang="en-US" sz="1750" b="0" strike="noStrike" spc="-1">
                <a:solidFill>
                  <a:srgbClr val="D6E5EF"/>
                </a:solidFill>
                <a:latin typeface="Roboto"/>
                <a:ea typeface="Roboto"/>
              </a:rPr>
              <a:t>Converting the ID or index of the stored URL to a shorter base62 or base36 representation can significantly reduce the URL length.</a:t>
            </a:r>
            <a:endParaRPr lang="en-IN" sz="1750" b="0" strike="noStrike" spc="-1">
              <a:solidFill>
                <a:srgbClr val="000000"/>
              </a:solidFill>
              <a:latin typeface="Arial"/>
            </a:endParaRPr>
          </a:p>
        </p:txBody>
      </p:sp>
      <p:pic>
        <p:nvPicPr>
          <p:cNvPr id="206" name="Image 3" descr="preencoded.png"/>
          <p:cNvPicPr/>
          <p:nvPr/>
        </p:nvPicPr>
        <p:blipFill>
          <a:blip r:embed="rId6"/>
          <a:stretch/>
        </p:blipFill>
        <p:spPr>
          <a:xfrm>
            <a:off x="10491480" y="1992240"/>
            <a:ext cx="442800" cy="442800"/>
          </a:xfrm>
          <a:prstGeom prst="rect">
            <a:avLst/>
          </a:prstGeom>
          <a:ln w="0">
            <a:noFill/>
          </a:ln>
        </p:spPr>
      </p:pic>
      <p:sp>
        <p:nvSpPr>
          <p:cNvPr id="207" name="Text 9"/>
          <p:cNvSpPr/>
          <p:nvPr/>
        </p:nvSpPr>
        <p:spPr>
          <a:xfrm>
            <a:off x="10059480" y="2658600"/>
            <a:ext cx="2387160" cy="3456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tabLst>
                <a:tab pos="0" algn="l"/>
              </a:tabLst>
            </a:pPr>
            <a:r>
              <a:rPr lang="en-US" sz="2190" b="0" strike="noStrike" spc="-1">
                <a:solidFill>
                  <a:srgbClr val="60A9FF"/>
                </a:solidFill>
                <a:latin typeface="Roboto Slab"/>
                <a:ea typeface="Roboto Slab"/>
              </a:rPr>
              <a:t>Caching</a:t>
            </a:r>
            <a:endParaRPr lang="en-IN" sz="2190" b="0" strike="noStrike" spc="-1">
              <a:solidFill>
                <a:srgbClr val="000000"/>
              </a:solidFill>
              <a:latin typeface="Arial"/>
            </a:endParaRPr>
          </a:p>
        </p:txBody>
      </p:sp>
      <p:sp>
        <p:nvSpPr>
          <p:cNvPr id="208" name="Text 10"/>
          <p:cNvSpPr/>
          <p:nvPr/>
        </p:nvSpPr>
        <p:spPr>
          <a:xfrm>
            <a:off x="10203480" y="3499200"/>
            <a:ext cx="2387160" cy="2486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tabLst>
                <a:tab pos="0" algn="l"/>
              </a:tabLst>
            </a:pPr>
            <a:r>
              <a:rPr lang="en-US" sz="1750" b="0" strike="noStrike" spc="-1">
                <a:solidFill>
                  <a:srgbClr val="D6E5EF"/>
                </a:solidFill>
                <a:latin typeface="Roboto"/>
                <a:ea typeface="Roboto"/>
              </a:rPr>
              <a:t>Implementing caching strategies at the server level can improve response times and efficiency when resolving shortened URLs.</a:t>
            </a:r>
            <a:endParaRPr lang="en-IN" sz="1750" b="0" strike="noStrike" spc="-1">
              <a:solidFill>
                <a:srgbClr val="000000"/>
              </a:solidFill>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0"/>
          <p:cNvSpPr/>
          <p:nvPr/>
        </p:nvSpPr>
        <p:spPr>
          <a:xfrm>
            <a:off x="0" y="0"/>
            <a:ext cx="14628960" cy="822816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210" name="Shape 1"/>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pic>
        <p:nvPicPr>
          <p:cNvPr id="211" name="Image 0" descr="preencoded.png"/>
          <p:cNvPicPr/>
          <p:nvPr/>
        </p:nvPicPr>
        <p:blipFill>
          <a:blip r:embed="rId3"/>
          <a:stretch/>
        </p:blipFill>
        <p:spPr>
          <a:xfrm>
            <a:off x="9144000" y="0"/>
            <a:ext cx="5484960" cy="8228160"/>
          </a:xfrm>
          <a:prstGeom prst="rect">
            <a:avLst/>
          </a:prstGeom>
          <a:ln w="0">
            <a:noFill/>
          </a:ln>
        </p:spPr>
      </p:pic>
      <p:sp>
        <p:nvSpPr>
          <p:cNvPr id="212" name="Text 2"/>
          <p:cNvSpPr/>
          <p:nvPr/>
        </p:nvSpPr>
        <p:spPr>
          <a:xfrm>
            <a:off x="545040" y="259560"/>
            <a:ext cx="7476120" cy="138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5468"/>
              </a:lnSpc>
              <a:tabLst>
                <a:tab pos="0" algn="l"/>
              </a:tabLst>
            </a:pPr>
            <a:r>
              <a:rPr lang="en-US" sz="4000" b="0" strike="noStrike" spc="-1">
                <a:solidFill>
                  <a:srgbClr val="60A9FF"/>
                </a:solidFill>
                <a:latin typeface="Roboto Slab"/>
                <a:ea typeface="Roboto Slab"/>
              </a:rPr>
              <a:t>Applications and Benefits of URL Shortening</a:t>
            </a:r>
            <a:endParaRPr lang="en-IN" sz="4000" b="0" strike="noStrike" spc="-1">
              <a:solidFill>
                <a:srgbClr val="000000"/>
              </a:solidFill>
              <a:latin typeface="Arial"/>
            </a:endParaRPr>
          </a:p>
        </p:txBody>
      </p:sp>
      <p:sp>
        <p:nvSpPr>
          <p:cNvPr id="213" name="Text 3"/>
          <p:cNvSpPr/>
          <p:nvPr/>
        </p:nvSpPr>
        <p:spPr>
          <a:xfrm>
            <a:off x="473040" y="1909440"/>
            <a:ext cx="7476120" cy="1420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tabLst>
                <a:tab pos="0" algn="l"/>
              </a:tabLst>
            </a:pPr>
            <a:r>
              <a:rPr lang="en-US" sz="1750" b="0" strike="noStrike" spc="-1">
                <a:solidFill>
                  <a:srgbClr val="D6E5EF"/>
                </a:solidFill>
                <a:latin typeface="Roboto"/>
                <a:ea typeface="Roboto"/>
              </a:rPr>
              <a:t>URL shortening has numerous applications, from social media sharing to analytics tracking. </a:t>
            </a: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It helps reduce long, unwieldy links into compact, easily shareable forms.</a:t>
            </a: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 </a:t>
            </a: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This enhances the user experience and improves link visibility across platforms.</a:t>
            </a: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p:txBody>
      </p:sp>
      <p:sp>
        <p:nvSpPr>
          <p:cNvPr id="214" name="Text 4"/>
          <p:cNvSpPr/>
          <p:nvPr/>
        </p:nvSpPr>
        <p:spPr>
          <a:xfrm>
            <a:off x="473040" y="4552920"/>
            <a:ext cx="7476120" cy="1420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The key benefits of URL shortening include </a:t>
            </a:r>
            <a:r>
              <a:rPr lang="en-US" sz="1750" b="1" strike="noStrike" spc="-1">
                <a:solidFill>
                  <a:srgbClr val="D6E5EF"/>
                </a:solidFill>
                <a:latin typeface="Roboto"/>
                <a:ea typeface="Roboto"/>
              </a:rPr>
              <a:t>improved brand recognition</a:t>
            </a:r>
            <a:r>
              <a:rPr lang="en-US" sz="1750" b="0" strike="noStrike" spc="-1">
                <a:solidFill>
                  <a:srgbClr val="D6E5EF"/>
                </a:solidFill>
                <a:latin typeface="Roboto"/>
                <a:ea typeface="Roboto"/>
              </a:rPr>
              <a:t>, </a:t>
            </a:r>
            <a:r>
              <a:rPr lang="en-US" sz="1750" b="1" strike="noStrike" spc="-1">
                <a:solidFill>
                  <a:srgbClr val="D6E5EF"/>
                </a:solidFill>
                <a:latin typeface="Roboto"/>
                <a:ea typeface="Roboto"/>
              </a:rPr>
              <a:t>better link tracking</a:t>
            </a:r>
            <a:r>
              <a:rPr lang="en-US" sz="1750" b="0" strike="noStrike" spc="-1">
                <a:solidFill>
                  <a:srgbClr val="D6E5EF"/>
                </a:solidFill>
                <a:latin typeface="Roboto"/>
                <a:ea typeface="Roboto"/>
              </a:rPr>
              <a:t>, and </a:t>
            </a:r>
            <a:r>
              <a:rPr lang="en-US" sz="1750" b="1" strike="noStrike" spc="-1">
                <a:solidFill>
                  <a:srgbClr val="D6E5EF"/>
                </a:solidFill>
                <a:latin typeface="Roboto"/>
                <a:ea typeface="Roboto"/>
              </a:rPr>
              <a:t>increased click-through rates</a:t>
            </a:r>
            <a:r>
              <a:rPr lang="en-US" sz="1750" b="0" strike="noStrike" spc="-1">
                <a:solidFill>
                  <a:srgbClr val="D6E5EF"/>
                </a:solidFill>
                <a:latin typeface="Roboto"/>
                <a:ea typeface="Roboto"/>
              </a:rPr>
              <a:t>.</a:t>
            </a:r>
            <a:endParaRPr lang="en-IN" sz="1750" b="0" strike="noStrike" spc="-1">
              <a:solidFill>
                <a:srgbClr val="000000"/>
              </a:solidFill>
              <a:latin typeface="Arial"/>
            </a:endParaRPr>
          </a:p>
          <a:p>
            <a:pPr>
              <a:lnSpc>
                <a:spcPts val="2798"/>
              </a:lnSpc>
              <a:tabLst>
                <a:tab pos="0" algn="l"/>
              </a:tabLst>
            </a:pPr>
            <a:r>
              <a:rPr lang="en-US" sz="1750" b="0" strike="noStrike" spc="-1">
                <a:solidFill>
                  <a:srgbClr val="D6E5EF"/>
                </a:solidFill>
                <a:latin typeface="Roboto"/>
                <a:ea typeface="Roboto"/>
              </a:rPr>
              <a:t> </a:t>
            </a:r>
            <a:endParaRPr lang="en-IN" sz="1750" b="0" strike="noStrike" spc="-1">
              <a:solidFill>
                <a:srgbClr val="000000"/>
              </a:solidFill>
              <a:latin typeface="Arial"/>
            </a:endParaRPr>
          </a:p>
        </p:txBody>
      </p:sp>
      <p:sp>
        <p:nvSpPr>
          <p:cNvPr id="215" name="Text 5"/>
          <p:cNvSpPr/>
          <p:nvPr/>
        </p:nvSpPr>
        <p:spPr>
          <a:xfrm>
            <a:off x="545040" y="5936400"/>
            <a:ext cx="7476120" cy="1420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URL shortening also enables the use of </a:t>
            </a:r>
            <a:r>
              <a:rPr lang="en-US" sz="1750" b="0" u="sng" strike="noStrike" spc="-1">
                <a:solidFill>
                  <a:srgbClr val="0000FF"/>
                </a:solidFill>
                <a:uFillTx/>
                <a:latin typeface="Roboto"/>
                <a:ea typeface="Roboto"/>
                <a:hlinkClick r:id="rId4"/>
              </a:rPr>
              <a:t>vanity URLs</a:t>
            </a:r>
            <a:r>
              <a:rPr lang="en-US" sz="1750" b="0" strike="noStrike" spc="-1">
                <a:solidFill>
                  <a:srgbClr val="D6E5EF"/>
                </a:solidFill>
                <a:latin typeface="Roboto"/>
                <a:ea typeface="Roboto"/>
              </a:rPr>
              <a:t>, which can be customized to reflect a company's branding or campaign message. This further enhances the professional appearance and marketing potential of shared links.</a:t>
            </a:r>
            <a:endParaRPr lang="en-IN" sz="1750" b="0" strike="noStrike" spc="-1">
              <a:solidFill>
                <a:srgbClr val="000000"/>
              </a:solidFill>
              <a:latin typeface="Arial"/>
            </a:endParaRPr>
          </a:p>
        </p:txBody>
      </p:sp>
      <p:pic>
        <p:nvPicPr>
          <p:cNvPr id="216" name="Image 1" descr="preencoded.png">
            <a:hlinkClick r:id="rId5"/>
          </p:cNvPr>
          <p:cNvPicPr/>
          <p:nvPr/>
        </p:nvPicPr>
        <p:blipFill>
          <a:blip r:embed="rId6"/>
          <a:stretch/>
        </p:blipFill>
        <p:spPr>
          <a:xfrm>
            <a:off x="12242160" y="7589520"/>
            <a:ext cx="2295360" cy="547200"/>
          </a:xfrm>
          <a:prstGeom prst="rect">
            <a:avLst/>
          </a:prstGeom>
          <a:ln w="0">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0"/>
          <p:cNvSpPr/>
          <p:nvPr/>
        </p:nvSpPr>
        <p:spPr>
          <a:xfrm>
            <a:off x="0" y="0"/>
            <a:ext cx="14628960" cy="822816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218" name="Shape 1"/>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219" name="Text 2"/>
          <p:cNvSpPr/>
          <p:nvPr/>
        </p:nvSpPr>
        <p:spPr>
          <a:xfrm>
            <a:off x="1563840" y="271080"/>
            <a:ext cx="11323440" cy="13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5326"/>
              </a:lnSpc>
              <a:tabLst>
                <a:tab pos="0" algn="l"/>
              </a:tabLst>
            </a:pPr>
            <a:r>
              <a:rPr lang="en-US" sz="3600" b="0" strike="noStrike" spc="-1">
                <a:solidFill>
                  <a:srgbClr val="60A9FF"/>
                </a:solidFill>
                <a:latin typeface="Roboto Slab"/>
                <a:ea typeface="Roboto Slab"/>
              </a:rPr>
              <a:t>Combining LRU Algorithm and URL Shortening</a:t>
            </a:r>
            <a:endParaRPr lang="en-IN" sz="3600" b="0" strike="noStrike" spc="-1">
              <a:solidFill>
                <a:srgbClr val="000000"/>
              </a:solidFill>
              <a:latin typeface="Arial"/>
            </a:endParaRPr>
          </a:p>
        </p:txBody>
      </p:sp>
      <p:sp>
        <p:nvSpPr>
          <p:cNvPr id="220" name="Text 3"/>
          <p:cNvSpPr/>
          <p:nvPr/>
        </p:nvSpPr>
        <p:spPr>
          <a:xfrm>
            <a:off x="555840" y="1459080"/>
            <a:ext cx="7723440" cy="3400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ts val="2727"/>
              </a:lnSpc>
              <a:buClr>
                <a:srgbClr val="FFFFFF"/>
              </a:buClr>
              <a:buSzPct val="65000"/>
              <a:buFont typeface="Wingdings" charset="2"/>
              <a:buChar char=""/>
              <a:tabLst>
                <a:tab pos="0" algn="l"/>
              </a:tabLst>
            </a:pPr>
            <a:r>
              <a:rPr lang="en-US" sz="1700" b="0" strike="noStrike" spc="-1">
                <a:solidFill>
                  <a:srgbClr val="D6E5EF"/>
                </a:solidFill>
                <a:latin typeface="Roboto"/>
                <a:ea typeface="Roboto"/>
              </a:rPr>
              <a:t>By integrating the LRU (Least Recently Used) algorithm with URL shortening, developers can create efficient and scalable URL management systems. </a:t>
            </a:r>
            <a:endParaRPr lang="en-IN" sz="1700" b="0" strike="noStrike" spc="-1">
              <a:solidFill>
                <a:srgbClr val="000000"/>
              </a:solidFill>
              <a:latin typeface="Arial"/>
            </a:endParaRPr>
          </a:p>
          <a:p>
            <a:pPr>
              <a:lnSpc>
                <a:spcPts val="2727"/>
              </a:lnSpc>
              <a:tabLst>
                <a:tab pos="0" algn="l"/>
              </a:tabLst>
            </a:pPr>
            <a:endParaRPr lang="en-IN" sz="1700" b="0" strike="noStrike" spc="-1">
              <a:solidFill>
                <a:srgbClr val="000000"/>
              </a:solidFill>
              <a:latin typeface="Arial"/>
            </a:endParaRPr>
          </a:p>
          <a:p>
            <a:pPr marL="216000" indent="-216000">
              <a:lnSpc>
                <a:spcPts val="2727"/>
              </a:lnSpc>
              <a:buClr>
                <a:srgbClr val="FFFFFF"/>
              </a:buClr>
              <a:buSzPct val="65000"/>
              <a:buFont typeface="Wingdings" charset="2"/>
              <a:buChar char=""/>
              <a:tabLst>
                <a:tab pos="0" algn="l"/>
              </a:tabLst>
            </a:pPr>
            <a:r>
              <a:rPr lang="en-US" sz="1700" b="0" strike="noStrike" spc="-1">
                <a:solidFill>
                  <a:srgbClr val="D6E5EF"/>
                </a:solidFill>
                <a:latin typeface="Roboto"/>
                <a:ea typeface="Roboto"/>
              </a:rPr>
              <a:t>The LRU algorithm ensures that the most frequently accessed URLs are kept in memory, while less popular ones are automatically evicted to make room for new entries.</a:t>
            </a:r>
            <a:endParaRPr lang="en-IN" sz="1700" b="0" strike="noStrike" spc="-1">
              <a:solidFill>
                <a:srgbClr val="000000"/>
              </a:solidFill>
              <a:latin typeface="Arial"/>
            </a:endParaRPr>
          </a:p>
        </p:txBody>
      </p:sp>
      <p:sp>
        <p:nvSpPr>
          <p:cNvPr id="221" name="Text 4"/>
          <p:cNvSpPr/>
          <p:nvPr/>
        </p:nvSpPr>
        <p:spPr>
          <a:xfrm>
            <a:off x="555840" y="4148280"/>
            <a:ext cx="7903440" cy="3411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ts val="2727"/>
              </a:lnSpc>
              <a:buClr>
                <a:srgbClr val="FFFFFF"/>
              </a:buClr>
              <a:buSzPct val="65000"/>
              <a:buFont typeface="Wingdings" charset="2"/>
              <a:buChar char=""/>
              <a:tabLst>
                <a:tab pos="0" algn="l"/>
              </a:tabLst>
            </a:pPr>
            <a:r>
              <a:rPr lang="en-US" sz="1700" b="0" strike="noStrike" spc="-1">
                <a:solidFill>
                  <a:srgbClr val="D6E5EF"/>
                </a:solidFill>
                <a:latin typeface="Roboto"/>
                <a:ea typeface="Roboto"/>
              </a:rPr>
              <a:t>This combination allows for rapid lookup and retrieval of shortened URLs, minimizing response times and improving the overall user experience. </a:t>
            </a:r>
            <a:endParaRPr lang="en-IN" sz="1700" b="0" strike="noStrike" spc="-1">
              <a:solidFill>
                <a:srgbClr val="000000"/>
              </a:solidFill>
              <a:latin typeface="Arial"/>
            </a:endParaRPr>
          </a:p>
          <a:p>
            <a:pPr>
              <a:lnSpc>
                <a:spcPts val="2727"/>
              </a:lnSpc>
              <a:tabLst>
                <a:tab pos="0" algn="l"/>
              </a:tabLst>
            </a:pPr>
            <a:endParaRPr lang="en-IN" sz="1700" b="0" strike="noStrike" spc="-1">
              <a:solidFill>
                <a:srgbClr val="000000"/>
              </a:solidFill>
              <a:latin typeface="Arial"/>
            </a:endParaRPr>
          </a:p>
          <a:p>
            <a:pPr marL="216000" indent="-216000">
              <a:lnSpc>
                <a:spcPts val="2727"/>
              </a:lnSpc>
              <a:buClr>
                <a:srgbClr val="FFFFFF"/>
              </a:buClr>
              <a:buSzPct val="65000"/>
              <a:buFont typeface="Wingdings" charset="2"/>
              <a:buChar char=""/>
              <a:tabLst>
                <a:tab pos="0" algn="l"/>
              </a:tabLst>
            </a:pPr>
            <a:r>
              <a:rPr lang="en-US" sz="1700" b="0" strike="noStrike" spc="-1">
                <a:solidFill>
                  <a:srgbClr val="D6E5EF"/>
                </a:solidFill>
                <a:latin typeface="Roboto"/>
                <a:ea typeface="Roboto"/>
              </a:rPr>
              <a:t>Additionally, the LRU algorithm helps maintain the cache size, preventing memory leaks and ensuring the system's long-term sustainability.</a:t>
            </a:r>
            <a:endParaRPr lang="en-IN" sz="1700" b="0" strike="noStrike" spc="-1">
              <a:solidFill>
                <a:srgbClr val="000000"/>
              </a:solidFill>
              <a:latin typeface="Arial"/>
            </a:endParaRPr>
          </a:p>
        </p:txBody>
      </p:sp>
      <p:pic>
        <p:nvPicPr>
          <p:cNvPr id="222" name="Image 0" descr="preencoded.png"/>
          <p:cNvPicPr/>
          <p:nvPr/>
        </p:nvPicPr>
        <p:blipFill>
          <a:blip r:embed="rId3"/>
          <a:stretch/>
        </p:blipFill>
        <p:spPr>
          <a:xfrm>
            <a:off x="8954640" y="1651680"/>
            <a:ext cx="4873680" cy="4873680"/>
          </a:xfrm>
          <a:prstGeom prst="rect">
            <a:avLst/>
          </a:prstGeom>
          <a:ln w="0">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19"/>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pic>
        <p:nvPicPr>
          <p:cNvPr id="224" name="Image 4" descr="preencoded.png"/>
          <p:cNvPicPr/>
          <p:nvPr/>
        </p:nvPicPr>
        <p:blipFill>
          <a:blip r:embed="rId2"/>
          <a:stretch/>
        </p:blipFill>
        <p:spPr>
          <a:xfrm>
            <a:off x="0" y="0"/>
            <a:ext cx="3654720" cy="8226720"/>
          </a:xfrm>
          <a:prstGeom prst="rect">
            <a:avLst/>
          </a:prstGeom>
          <a:ln w="0">
            <a:noFill/>
          </a:ln>
        </p:spPr>
      </p:pic>
      <p:sp>
        <p:nvSpPr>
          <p:cNvPr id="225" name="Rectangle 224"/>
          <p:cNvSpPr/>
          <p:nvPr/>
        </p:nvSpPr>
        <p:spPr>
          <a:xfrm>
            <a:off x="5076000" y="187560"/>
            <a:ext cx="8099280" cy="711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4200" b="0" strike="noStrike" spc="-1">
                <a:solidFill>
                  <a:srgbClr val="60A9FF"/>
                </a:solidFill>
                <a:latin typeface="Roboto Slab"/>
                <a:ea typeface="Roboto Slab"/>
              </a:rPr>
              <a:t>Conclusion and Future Scope</a:t>
            </a:r>
            <a:endParaRPr lang="en-IN" sz="4200" b="0" strike="noStrike" spc="-1">
              <a:solidFill>
                <a:srgbClr val="000000"/>
              </a:solidFill>
              <a:latin typeface="Arial"/>
            </a:endParaRPr>
          </a:p>
        </p:txBody>
      </p:sp>
      <p:sp>
        <p:nvSpPr>
          <p:cNvPr id="226" name="Rectangle 225"/>
          <p:cNvSpPr/>
          <p:nvPr/>
        </p:nvSpPr>
        <p:spPr>
          <a:xfrm>
            <a:off x="3960000" y="1440000"/>
            <a:ext cx="10079280" cy="6299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After exploring the fundamentals of the Least Recently Used (LRU) algorithm and the principles behind URL shortening services, we can conclude that these concepts play a crucial role in optimizing data structures and enhancing web-based experiences.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Looking ahead, there are several potential areas for future exploration and improvement:</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Further research and development of more efficient LRU algorithms to handle larger datasets.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Exploring new techniques and strategies for URL shortening to improve performance and security.</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Integration of LRU algorithm and URL shortening in other applications and systems for enhanced user experiences.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By continuing to innovate and refine these concepts, we can unlock new possibilities and create even better solutions in the future.</a:t>
            </a:r>
            <a:endParaRPr lang="en-IN" sz="1750" b="0" strike="noStrike" spc="-1">
              <a:solidFill>
                <a:srgbClr val="000000"/>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Shape 20"/>
          <p:cNvSpPr/>
          <p:nvPr/>
        </p:nvSpPr>
        <p:spPr>
          <a:xfrm>
            <a:off x="0" y="-3600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90" name="Rectangle 89"/>
          <p:cNvSpPr/>
          <p:nvPr/>
        </p:nvSpPr>
        <p:spPr>
          <a:xfrm>
            <a:off x="540000" y="180000"/>
            <a:ext cx="13679280" cy="741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4400" b="0" strike="noStrike" spc="-1">
                <a:solidFill>
                  <a:srgbClr val="60A9FF"/>
                </a:solidFill>
                <a:latin typeface="Roboto Slab"/>
                <a:ea typeface="Roboto Slab"/>
              </a:rPr>
              <a:t>Data Structures and Function Prototypes used:</a:t>
            </a:r>
            <a:endParaRPr lang="en-IN" sz="4400" b="0" strike="noStrike" spc="-1">
              <a:solidFill>
                <a:srgbClr val="000000"/>
              </a:solidFill>
              <a:latin typeface="Arial"/>
            </a:endParaRPr>
          </a:p>
        </p:txBody>
      </p:sp>
      <p:pic>
        <p:nvPicPr>
          <p:cNvPr id="91" name="Picture 90"/>
          <p:cNvPicPr/>
          <p:nvPr/>
        </p:nvPicPr>
        <p:blipFill>
          <a:blip r:embed="rId2"/>
          <a:stretch/>
        </p:blipFill>
        <p:spPr>
          <a:xfrm>
            <a:off x="1470960" y="1120680"/>
            <a:ext cx="3989520" cy="6294600"/>
          </a:xfrm>
          <a:prstGeom prst="rect">
            <a:avLst/>
          </a:prstGeom>
          <a:ln w="0">
            <a:noFill/>
          </a:ln>
        </p:spPr>
      </p:pic>
      <p:pic>
        <p:nvPicPr>
          <p:cNvPr id="92" name="Picture 91"/>
          <p:cNvPicPr/>
          <p:nvPr/>
        </p:nvPicPr>
        <p:blipFill>
          <a:blip r:embed="rId3"/>
          <a:stretch/>
        </p:blipFill>
        <p:spPr>
          <a:xfrm>
            <a:off x="6286680" y="4428000"/>
            <a:ext cx="4908600" cy="3012840"/>
          </a:xfrm>
          <a:prstGeom prst="rect">
            <a:avLst/>
          </a:prstGeom>
          <a:ln w="0">
            <a:noFill/>
          </a:ln>
        </p:spPr>
      </p:pic>
      <p:pic>
        <p:nvPicPr>
          <p:cNvPr id="93" name="Picture 92"/>
          <p:cNvPicPr/>
          <p:nvPr/>
        </p:nvPicPr>
        <p:blipFill>
          <a:blip r:embed="rId4"/>
          <a:stretch/>
        </p:blipFill>
        <p:spPr>
          <a:xfrm>
            <a:off x="6394680" y="1155600"/>
            <a:ext cx="2764080" cy="2803680"/>
          </a:xfrm>
          <a:prstGeom prst="rect">
            <a:avLst/>
          </a:prstGeom>
          <a:ln w="0">
            <a:noFill/>
          </a:ln>
        </p:spPr>
      </p:pic>
      <p:sp>
        <p:nvSpPr>
          <p:cNvPr id="94" name="Rectangle 93"/>
          <p:cNvSpPr/>
          <p:nvPr/>
        </p:nvSpPr>
        <p:spPr>
          <a:xfrm>
            <a:off x="1551600" y="7538760"/>
            <a:ext cx="3753720" cy="41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600" b="0" strike="noStrike" spc="-1">
                <a:solidFill>
                  <a:srgbClr val="60A9FF"/>
                </a:solidFill>
                <a:latin typeface="Roboto Slab"/>
                <a:ea typeface="Roboto Slab"/>
              </a:rPr>
              <a:t>LRU.h file</a:t>
            </a:r>
            <a:endParaRPr lang="en-IN" sz="1600" b="0" strike="noStrike" spc="-1">
              <a:solidFill>
                <a:srgbClr val="000000"/>
              </a:solidFill>
              <a:latin typeface="Arial"/>
            </a:endParaRPr>
          </a:p>
        </p:txBody>
      </p:sp>
      <p:sp>
        <p:nvSpPr>
          <p:cNvPr id="95" name="Rectangle 94"/>
          <p:cNvSpPr/>
          <p:nvPr/>
        </p:nvSpPr>
        <p:spPr>
          <a:xfrm>
            <a:off x="6413040" y="7558560"/>
            <a:ext cx="2226240" cy="324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600" b="0" strike="noStrike" spc="-1">
                <a:solidFill>
                  <a:srgbClr val="60A9FF"/>
                </a:solidFill>
                <a:latin typeface="Roboto Slab"/>
                <a:ea typeface="Roboto Slab"/>
              </a:rPr>
              <a:t>URL_shortner.h file</a:t>
            </a:r>
            <a:endParaRPr lang="en-IN" sz="1600" b="0" strike="noStrike" spc="-1">
              <a:solidFill>
                <a:srgbClr val="000000"/>
              </a:solidFill>
              <a:latin typeface="Arial"/>
            </a:endParaRPr>
          </a:p>
        </p:txBody>
      </p:sp>
      <p:sp>
        <p:nvSpPr>
          <p:cNvPr id="96" name="Rectangle 95"/>
          <p:cNvSpPr/>
          <p:nvPr/>
        </p:nvSpPr>
        <p:spPr>
          <a:xfrm>
            <a:off x="6413040" y="4030920"/>
            <a:ext cx="1686240" cy="3243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1600" b="0" strike="noStrike" spc="-1">
                <a:solidFill>
                  <a:srgbClr val="60A9FF"/>
                </a:solidFill>
                <a:latin typeface="Roboto Slab"/>
                <a:ea typeface="Roboto Slab"/>
              </a:rPr>
              <a:t>Mutex.h file</a:t>
            </a:r>
            <a:endParaRPr lang="en-IN" sz="1600" b="0" strike="noStrike" spc="-1">
              <a:solidFill>
                <a:srgbClr val="000000"/>
              </a:solidFill>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1"/>
          <p:cNvSpPr/>
          <p:nvPr/>
        </p:nvSpPr>
        <p:spPr>
          <a:xfrm>
            <a:off x="0" y="-3600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228" name="Rectangle 227"/>
          <p:cNvSpPr/>
          <p:nvPr/>
        </p:nvSpPr>
        <p:spPr>
          <a:xfrm>
            <a:off x="3423600" y="396000"/>
            <a:ext cx="7916040" cy="71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4000" b="0" strike="noStrike" spc="-1">
                <a:solidFill>
                  <a:srgbClr val="60A9FF"/>
                </a:solidFill>
                <a:latin typeface="Roboto Slab"/>
                <a:ea typeface="Roboto Slab"/>
              </a:rPr>
              <a:t>References</a:t>
            </a:r>
            <a:endParaRPr lang="en-IN" sz="4000" b="0" strike="noStrike" spc="-1">
              <a:solidFill>
                <a:srgbClr val="000000"/>
              </a:solidFill>
              <a:latin typeface="Arial"/>
            </a:endParaRPr>
          </a:p>
        </p:txBody>
      </p:sp>
      <p:sp>
        <p:nvSpPr>
          <p:cNvPr id="229" name="Rectangle 228"/>
          <p:cNvSpPr/>
          <p:nvPr/>
        </p:nvSpPr>
        <p:spPr>
          <a:xfrm>
            <a:off x="701280" y="2208240"/>
            <a:ext cx="13376520" cy="5986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ct val="100000"/>
              </a:lnSpc>
              <a:buClr>
                <a:srgbClr val="FFFFFF"/>
              </a:buClr>
              <a:buSzPct val="65000"/>
              <a:buFont typeface="Wingdings" charset="2"/>
              <a:buChar char=""/>
            </a:pPr>
            <a:r>
              <a:rPr lang="en-US" sz="1750" b="0" strike="noStrike" spc="-1">
                <a:solidFill>
                  <a:srgbClr val="D6E5EF"/>
                </a:solidFill>
                <a:latin typeface="Roboto"/>
                <a:ea typeface="Roboto"/>
              </a:rPr>
              <a:t>https://www.researchgate.net/publication/324124173_A_SURVEY_OF_HASHING_TECHNIQUES_AND_ITS_APPLICABILITY_FOR_EFFICIENT_BUFFER_CACHE_MANAGEMENT   --&gt; Research Gate --&gt; Hashing</a:t>
            </a:r>
            <a:endParaRPr lang="en-IN" sz="1750" b="0" strike="noStrike" spc="-1">
              <a:solidFill>
                <a:srgbClr val="000000"/>
              </a:solidFill>
              <a:latin typeface="Arial"/>
            </a:endParaRPr>
          </a:p>
          <a:p>
            <a:pPr>
              <a:lnSpc>
                <a:spcPct val="100000"/>
              </a:lnSpc>
            </a:pPr>
            <a:endParaRPr lang="en-IN" sz="1750" b="0" strike="noStrike" spc="-1">
              <a:solidFill>
                <a:srgbClr val="000000"/>
              </a:solidFill>
              <a:latin typeface="Arial"/>
            </a:endParaRPr>
          </a:p>
          <a:p>
            <a:pPr>
              <a:lnSpc>
                <a:spcPct val="100000"/>
              </a:lnSpc>
            </a:pPr>
            <a:endParaRPr lang="en-IN" sz="1750" b="0" strike="noStrike" spc="-1">
              <a:solidFill>
                <a:srgbClr val="000000"/>
              </a:solidFill>
              <a:latin typeface="Arial"/>
            </a:endParaRPr>
          </a:p>
          <a:p>
            <a:pPr marL="216000" indent="-216000">
              <a:lnSpc>
                <a:spcPct val="100000"/>
              </a:lnSpc>
              <a:buClr>
                <a:srgbClr val="FFFFFF"/>
              </a:buClr>
              <a:buSzPct val="65000"/>
              <a:buFont typeface="Wingdings" charset="2"/>
              <a:buChar char=""/>
            </a:pPr>
            <a:r>
              <a:rPr lang="en-US" sz="1750" b="0" u="sng" strike="noStrike" spc="-1">
                <a:solidFill>
                  <a:srgbClr val="0000FF"/>
                </a:solidFill>
                <a:uFillTx/>
                <a:latin typeface="Roboto"/>
                <a:ea typeface="Roboto"/>
                <a:hlinkClick r:id="rId2"/>
              </a:rPr>
              <a:t>https://www.researchgate.net/publication/267438447_Self-Organizing_Doubly_Linked_Lists</a:t>
            </a:r>
            <a:r>
              <a:rPr lang="en-US" sz="1750" b="0" strike="noStrike" spc="-1">
                <a:solidFill>
                  <a:srgbClr val="D6E5EF"/>
                </a:solidFill>
                <a:latin typeface="Roboto"/>
                <a:ea typeface="Roboto"/>
              </a:rPr>
              <a:t> Research Gate --&gt; Self Organizing DLL</a:t>
            </a:r>
            <a:endParaRPr lang="en-IN" sz="1750" b="0" strike="noStrike" spc="-1">
              <a:solidFill>
                <a:srgbClr val="000000"/>
              </a:solidFill>
              <a:latin typeface="Arial"/>
            </a:endParaRPr>
          </a:p>
          <a:p>
            <a:pPr>
              <a:lnSpc>
                <a:spcPct val="100000"/>
              </a:lnSpc>
            </a:pPr>
            <a:endParaRPr lang="en-IN" sz="1750" b="0" strike="noStrike" spc="-1">
              <a:solidFill>
                <a:srgbClr val="000000"/>
              </a:solidFill>
              <a:latin typeface="Arial"/>
            </a:endParaRPr>
          </a:p>
          <a:p>
            <a:pPr>
              <a:lnSpc>
                <a:spcPct val="100000"/>
              </a:lnSpc>
            </a:pPr>
            <a:endParaRPr lang="en-IN" sz="1750" b="0" strike="noStrike" spc="-1">
              <a:solidFill>
                <a:srgbClr val="000000"/>
              </a:solidFill>
              <a:latin typeface="Arial"/>
            </a:endParaRPr>
          </a:p>
          <a:p>
            <a:pPr marL="216000" indent="-216000">
              <a:lnSpc>
                <a:spcPct val="100000"/>
              </a:lnSpc>
              <a:buClr>
                <a:srgbClr val="FFFFFF"/>
              </a:buClr>
              <a:buSzPct val="65000"/>
              <a:buFont typeface="Wingdings" charset="2"/>
              <a:buChar char=""/>
            </a:pPr>
            <a:r>
              <a:rPr lang="en-US" sz="1750" b="0" u="sng" strike="noStrike" spc="-1">
                <a:solidFill>
                  <a:srgbClr val="0000FF"/>
                </a:solidFill>
                <a:uFillTx/>
                <a:latin typeface="Roboto"/>
                <a:ea typeface="Roboto"/>
                <a:hlinkClick r:id="rId3"/>
              </a:rPr>
              <a:t>https://www.researchgate.net/publication/281640595_Security_Threats_of_URL_Shortening_A_User's_Perspective</a:t>
            </a:r>
            <a:r>
              <a:rPr lang="en-US" sz="1750" b="0" strike="noStrike" spc="-1">
                <a:solidFill>
                  <a:srgbClr val="D6E5EF"/>
                </a:solidFill>
                <a:latin typeface="Roboto"/>
                <a:ea typeface="Roboto"/>
              </a:rPr>
              <a:t>--&gt; Research Gate --&gt;URL shortening</a:t>
            </a:r>
            <a:endParaRPr lang="en-IN" sz="1750" b="0" strike="noStrike" spc="-1">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0"/>
          <p:cNvSpPr/>
          <p:nvPr/>
        </p:nvSpPr>
        <p:spPr>
          <a:xfrm>
            <a:off x="0" y="0"/>
            <a:ext cx="14628960" cy="822816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98" name="Shape 1"/>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pic>
        <p:nvPicPr>
          <p:cNvPr id="99" name="Image 0" descr="preencoded.png"/>
          <p:cNvPicPr/>
          <p:nvPr/>
        </p:nvPicPr>
        <p:blipFill>
          <a:blip r:embed="rId3"/>
          <a:stretch/>
        </p:blipFill>
        <p:spPr>
          <a:xfrm>
            <a:off x="9144000" y="0"/>
            <a:ext cx="5484960" cy="8228160"/>
          </a:xfrm>
          <a:prstGeom prst="rect">
            <a:avLst/>
          </a:prstGeom>
          <a:ln w="0">
            <a:noFill/>
          </a:ln>
        </p:spPr>
      </p:pic>
      <p:sp>
        <p:nvSpPr>
          <p:cNvPr id="100" name="Text 2"/>
          <p:cNvSpPr/>
          <p:nvPr/>
        </p:nvSpPr>
        <p:spPr>
          <a:xfrm>
            <a:off x="437040" y="316080"/>
            <a:ext cx="7476120" cy="2081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5468"/>
              </a:lnSpc>
              <a:tabLst>
                <a:tab pos="0" algn="l"/>
              </a:tabLst>
            </a:pPr>
            <a:r>
              <a:rPr lang="en-US" sz="4200" b="0" strike="noStrike" spc="-1">
                <a:solidFill>
                  <a:srgbClr val="60A9FF"/>
                </a:solidFill>
                <a:latin typeface="Roboto Slab"/>
                <a:ea typeface="Roboto Slab"/>
              </a:rPr>
              <a:t>Understanding the LRU (Least Recently Used) Algorithm</a:t>
            </a:r>
            <a:endParaRPr lang="en-IN" sz="4200" b="0" strike="noStrike" spc="-1">
              <a:solidFill>
                <a:srgbClr val="000000"/>
              </a:solidFill>
              <a:latin typeface="Arial"/>
            </a:endParaRPr>
          </a:p>
        </p:txBody>
      </p:sp>
      <p:sp>
        <p:nvSpPr>
          <p:cNvPr id="101" name="Text 3"/>
          <p:cNvSpPr/>
          <p:nvPr/>
        </p:nvSpPr>
        <p:spPr>
          <a:xfrm>
            <a:off x="365040" y="2660400"/>
            <a:ext cx="8453880" cy="507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ts val="2798"/>
              </a:lnSpc>
              <a:buClr>
                <a:srgbClr val="FFFFFF"/>
              </a:buClr>
              <a:buSzPct val="65000"/>
              <a:buFont typeface="Wingdings" charset="2"/>
              <a:buChar char=""/>
              <a:tabLst>
                <a:tab pos="0" algn="l"/>
              </a:tabLst>
            </a:pPr>
            <a:r>
              <a:rPr lang="en-US" sz="1800" b="0" strike="noStrike" spc="-1">
                <a:solidFill>
                  <a:srgbClr val="D6E5EF"/>
                </a:solidFill>
                <a:latin typeface="Roboto"/>
                <a:ea typeface="Roboto"/>
              </a:rPr>
              <a:t> LRU stands for Least Recently Used, a popular caching algorithm.</a:t>
            </a:r>
            <a:endParaRPr lang="en-IN" sz="180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800" b="0" strike="noStrike" spc="-1">
                <a:solidFill>
                  <a:srgbClr val="D6E5EF"/>
                </a:solidFill>
                <a:latin typeface="Roboto"/>
                <a:ea typeface="Roboto"/>
              </a:rPr>
              <a:t> It's used to manage a cache by evicting the least recently used </a:t>
            </a:r>
            <a:endParaRPr lang="en-IN" sz="1800" b="0" strike="noStrike" spc="-1">
              <a:solidFill>
                <a:srgbClr val="000000"/>
              </a:solidFill>
              <a:latin typeface="Arial"/>
            </a:endParaRPr>
          </a:p>
          <a:p>
            <a:pPr>
              <a:lnSpc>
                <a:spcPts val="2798"/>
              </a:lnSpc>
              <a:tabLst>
                <a:tab pos="0" algn="l"/>
              </a:tabLst>
            </a:pPr>
            <a:r>
              <a:rPr lang="en-US" sz="1800" b="0" strike="noStrike" spc="-1">
                <a:solidFill>
                  <a:srgbClr val="D6E5EF"/>
                </a:solidFill>
                <a:latin typeface="Roboto"/>
                <a:ea typeface="Roboto"/>
              </a:rPr>
              <a:t>    items first when the cache reaches its capacity.</a:t>
            </a:r>
            <a:endParaRPr lang="en-IN" sz="180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800" b="0" strike="noStrike" spc="-1">
                <a:solidFill>
                  <a:srgbClr val="D6E5EF"/>
                </a:solidFill>
                <a:latin typeface="Roboto"/>
                <a:ea typeface="Roboto"/>
              </a:rPr>
              <a:t> When a new item is accessed, it is added to the cache and                   considered the most recently used.</a:t>
            </a:r>
            <a:endParaRPr lang="en-IN" sz="180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800" b="0" strike="noStrike" spc="-1">
                <a:solidFill>
                  <a:srgbClr val="D6E5EF"/>
                </a:solidFill>
                <a:latin typeface="Roboto"/>
                <a:ea typeface="Roboto"/>
              </a:rPr>
              <a:t> If the cache is full, the least recently used item is removed to make     space for the new item.</a:t>
            </a:r>
            <a:endParaRPr lang="en-IN" sz="180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800" b="0" strike="noStrike" spc="-1">
                <a:solidFill>
                  <a:srgbClr val="D6E5EF"/>
                </a:solidFill>
                <a:latin typeface="Roboto"/>
                <a:ea typeface="Roboto"/>
              </a:rPr>
              <a:t> LRU relies on the principle that recently accessed items are more        likely to be accessed again soon.</a:t>
            </a:r>
            <a:endParaRPr lang="en-IN" sz="180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800" b="0" strike="noStrike" spc="-1">
                <a:solidFill>
                  <a:srgbClr val="D6E5EF"/>
                </a:solidFill>
                <a:latin typeface="Roboto"/>
                <a:ea typeface="Roboto"/>
              </a:rPr>
              <a:t> It's widely used in computer systems, databases, and operating           systems to optimize memory usage and performance.</a:t>
            </a:r>
            <a:endParaRPr lang="en-IN" sz="180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800" b="0" strike="noStrike" spc="-1">
                <a:solidFill>
                  <a:srgbClr val="D6E5EF"/>
                </a:solidFill>
                <a:latin typeface="Roboto"/>
                <a:ea typeface="Roboto"/>
              </a:rPr>
              <a:t> Implementations include using a doubly linked list and a hash map to  achieve efficient access and eviction operations.</a:t>
            </a:r>
            <a:endParaRPr lang="en-IN" sz="1800" b="0" strike="noStrike" spc="-1">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0"/>
          <p:cNvSpPr/>
          <p:nvPr/>
        </p:nvSpPr>
        <p:spPr>
          <a:xfrm>
            <a:off x="0" y="0"/>
            <a:ext cx="14628960" cy="822816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03" name="Shape 1"/>
          <p:cNvSpPr/>
          <p:nvPr/>
        </p:nvSpPr>
        <p:spPr>
          <a:xfrm>
            <a:off x="0" y="72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04" name="Text 2"/>
          <p:cNvSpPr/>
          <p:nvPr/>
        </p:nvSpPr>
        <p:spPr>
          <a:xfrm>
            <a:off x="2037960" y="598320"/>
            <a:ext cx="8512200" cy="6930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5468"/>
              </a:lnSpc>
              <a:tabLst>
                <a:tab pos="0" algn="l"/>
              </a:tabLst>
            </a:pPr>
            <a:r>
              <a:rPr lang="en-US" sz="4370" b="0" strike="noStrike" spc="-1">
                <a:solidFill>
                  <a:srgbClr val="60A9FF"/>
                </a:solidFill>
                <a:latin typeface="Roboto Slab"/>
                <a:ea typeface="Roboto Slab"/>
              </a:rPr>
              <a:t>Time Complexity Of LRU Algorithm</a:t>
            </a:r>
            <a:endParaRPr lang="en-IN" sz="4370" b="0" strike="noStrike" spc="-1">
              <a:solidFill>
                <a:srgbClr val="000000"/>
              </a:solidFill>
              <a:latin typeface="Arial"/>
            </a:endParaRPr>
          </a:p>
        </p:txBody>
      </p:sp>
      <p:sp>
        <p:nvSpPr>
          <p:cNvPr id="105" name="Shape 3"/>
          <p:cNvSpPr/>
          <p:nvPr/>
        </p:nvSpPr>
        <p:spPr>
          <a:xfrm>
            <a:off x="1317960" y="2018880"/>
            <a:ext cx="498600" cy="498600"/>
          </a:xfrm>
          <a:prstGeom prst="roundRect">
            <a:avLst>
              <a:gd name="adj" fmla="val 26667"/>
            </a:avLst>
          </a:prstGeom>
          <a:solidFill>
            <a:srgbClr val="12161D"/>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06" name="Text 4"/>
          <p:cNvSpPr/>
          <p:nvPr/>
        </p:nvSpPr>
        <p:spPr>
          <a:xfrm>
            <a:off x="1499040" y="2024280"/>
            <a:ext cx="136080" cy="41508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tabLst>
                <a:tab pos="0" algn="l"/>
              </a:tabLst>
            </a:pPr>
            <a:r>
              <a:rPr lang="en-US" sz="2620" b="0" strike="noStrike" spc="-1">
                <a:solidFill>
                  <a:srgbClr val="60A9FF"/>
                </a:solidFill>
                <a:latin typeface="Roboto Slab"/>
                <a:ea typeface="Roboto Slab"/>
              </a:rPr>
              <a:t>1</a:t>
            </a:r>
            <a:endParaRPr lang="en-IN" sz="2620" b="0" strike="noStrike" spc="-1">
              <a:solidFill>
                <a:srgbClr val="000000"/>
              </a:solidFill>
              <a:latin typeface="Arial"/>
            </a:endParaRPr>
          </a:p>
        </p:txBody>
      </p:sp>
      <p:sp>
        <p:nvSpPr>
          <p:cNvPr id="107" name="Text 5"/>
          <p:cNvSpPr/>
          <p:nvPr/>
        </p:nvSpPr>
        <p:spPr>
          <a:xfrm>
            <a:off x="2148120" y="2095200"/>
            <a:ext cx="6455160" cy="8395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tabLst>
                <a:tab pos="0" algn="l"/>
              </a:tabLst>
            </a:pPr>
            <a:r>
              <a:rPr lang="en-US" sz="2190" b="0" strike="noStrike" spc="-1">
                <a:solidFill>
                  <a:srgbClr val="60A9FF"/>
                </a:solidFill>
                <a:latin typeface="Roboto Slab"/>
                <a:ea typeface="Roboto Slab"/>
              </a:rPr>
              <a:t>O(1) Time for Get and Put Operations</a:t>
            </a:r>
            <a:endParaRPr lang="en-IN" sz="2190" b="0" strike="noStrike" spc="-1">
              <a:solidFill>
                <a:srgbClr val="000000"/>
              </a:solidFill>
              <a:latin typeface="Arial"/>
            </a:endParaRPr>
          </a:p>
        </p:txBody>
      </p:sp>
      <p:sp>
        <p:nvSpPr>
          <p:cNvPr id="108" name="Shape 7"/>
          <p:cNvSpPr/>
          <p:nvPr/>
        </p:nvSpPr>
        <p:spPr>
          <a:xfrm>
            <a:off x="1342440" y="3242880"/>
            <a:ext cx="498600" cy="498600"/>
          </a:xfrm>
          <a:prstGeom prst="roundRect">
            <a:avLst>
              <a:gd name="adj" fmla="val 26667"/>
            </a:avLst>
          </a:prstGeom>
          <a:solidFill>
            <a:srgbClr val="12161D"/>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09" name="Text 8"/>
          <p:cNvSpPr/>
          <p:nvPr/>
        </p:nvSpPr>
        <p:spPr>
          <a:xfrm>
            <a:off x="1500120" y="3248280"/>
            <a:ext cx="182520" cy="41508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tabLst>
                <a:tab pos="0" algn="l"/>
              </a:tabLst>
            </a:pPr>
            <a:r>
              <a:rPr lang="en-US" sz="2620" b="0" strike="noStrike" spc="-1">
                <a:solidFill>
                  <a:srgbClr val="60A9FF"/>
                </a:solidFill>
                <a:latin typeface="Roboto Slab"/>
                <a:ea typeface="Roboto Slab"/>
              </a:rPr>
              <a:t>2</a:t>
            </a:r>
            <a:endParaRPr lang="en-IN" sz="2620" b="0" strike="noStrike" spc="-1">
              <a:solidFill>
                <a:srgbClr val="000000"/>
              </a:solidFill>
              <a:latin typeface="Arial"/>
            </a:endParaRPr>
          </a:p>
        </p:txBody>
      </p:sp>
      <p:sp>
        <p:nvSpPr>
          <p:cNvPr id="110" name="Text 9"/>
          <p:cNvSpPr/>
          <p:nvPr/>
        </p:nvSpPr>
        <p:spPr>
          <a:xfrm>
            <a:off x="2136240" y="3283200"/>
            <a:ext cx="2775960" cy="3456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tabLst>
                <a:tab pos="0" algn="l"/>
              </a:tabLst>
            </a:pPr>
            <a:r>
              <a:rPr lang="en-US" sz="2190" b="0" strike="noStrike" spc="-1">
                <a:solidFill>
                  <a:srgbClr val="60A9FF"/>
                </a:solidFill>
                <a:latin typeface="Roboto Slab"/>
                <a:ea typeface="Roboto Slab"/>
              </a:rPr>
              <a:t>Efficient Cache Eviction</a:t>
            </a:r>
            <a:endParaRPr lang="en-IN" sz="2190" b="0" strike="noStrike" spc="-1">
              <a:solidFill>
                <a:srgbClr val="000000"/>
              </a:solidFill>
              <a:latin typeface="Arial"/>
            </a:endParaRPr>
          </a:p>
          <a:p>
            <a:pPr>
              <a:lnSpc>
                <a:spcPts val="2733"/>
              </a:lnSpc>
              <a:tabLst>
                <a:tab pos="0" algn="l"/>
              </a:tabLst>
            </a:pPr>
            <a:r>
              <a:rPr lang="en-US" sz="2190" b="0" strike="noStrike" spc="-1">
                <a:solidFill>
                  <a:srgbClr val="60A9FF"/>
                </a:solidFill>
                <a:latin typeface="Roboto Slab"/>
                <a:ea typeface="Roboto Slab"/>
              </a:rPr>
              <a:t> </a:t>
            </a:r>
            <a:endParaRPr lang="en-IN" sz="2190" b="0" strike="noStrike" spc="-1">
              <a:solidFill>
                <a:srgbClr val="000000"/>
              </a:solidFill>
              <a:latin typeface="Arial"/>
            </a:endParaRPr>
          </a:p>
        </p:txBody>
      </p:sp>
      <p:sp>
        <p:nvSpPr>
          <p:cNvPr id="111" name="Shape 11"/>
          <p:cNvSpPr/>
          <p:nvPr/>
        </p:nvSpPr>
        <p:spPr>
          <a:xfrm>
            <a:off x="1354320" y="4572720"/>
            <a:ext cx="498600" cy="498600"/>
          </a:xfrm>
          <a:prstGeom prst="roundRect">
            <a:avLst>
              <a:gd name="adj" fmla="val 26667"/>
            </a:avLst>
          </a:prstGeom>
          <a:solidFill>
            <a:srgbClr val="12161D"/>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12" name="Text 12"/>
          <p:cNvSpPr/>
          <p:nvPr/>
        </p:nvSpPr>
        <p:spPr>
          <a:xfrm>
            <a:off x="1514160" y="4542480"/>
            <a:ext cx="178560" cy="41508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tabLst>
                <a:tab pos="0" algn="l"/>
              </a:tabLst>
            </a:pPr>
            <a:r>
              <a:rPr lang="en-US" sz="2620" b="0" strike="noStrike" spc="-1">
                <a:solidFill>
                  <a:srgbClr val="60A9FF"/>
                </a:solidFill>
                <a:latin typeface="Roboto Slab"/>
                <a:ea typeface="Roboto Slab"/>
              </a:rPr>
              <a:t>3</a:t>
            </a:r>
            <a:endParaRPr lang="en-IN" sz="2620" b="0" strike="noStrike" spc="-1">
              <a:solidFill>
                <a:srgbClr val="000000"/>
              </a:solidFill>
              <a:latin typeface="Arial"/>
            </a:endParaRPr>
          </a:p>
        </p:txBody>
      </p:sp>
      <p:sp>
        <p:nvSpPr>
          <p:cNvPr id="113" name="Text 13"/>
          <p:cNvSpPr/>
          <p:nvPr/>
        </p:nvSpPr>
        <p:spPr>
          <a:xfrm>
            <a:off x="2148480" y="4613040"/>
            <a:ext cx="9118800" cy="85824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tabLst>
                <a:tab pos="0" algn="l"/>
              </a:tabLst>
            </a:pPr>
            <a:r>
              <a:rPr lang="en-US" sz="2190" b="0" strike="noStrike" spc="-1">
                <a:solidFill>
                  <a:srgbClr val="60A9FF"/>
                </a:solidFill>
                <a:latin typeface="Roboto Slab"/>
                <a:ea typeface="Roboto Slab"/>
              </a:rPr>
              <a:t>Constant Time Access to Least Recently Used Item</a:t>
            </a:r>
            <a:endParaRPr lang="en-IN" sz="2190" b="0" strike="noStrike" spc="-1">
              <a:solidFill>
                <a:srgbClr val="000000"/>
              </a:solidFill>
              <a:latin typeface="Arial"/>
            </a:endParaRPr>
          </a:p>
        </p:txBody>
      </p:sp>
      <p:sp>
        <p:nvSpPr>
          <p:cNvPr id="114" name="Shape 15"/>
          <p:cNvSpPr/>
          <p:nvPr/>
        </p:nvSpPr>
        <p:spPr>
          <a:xfrm>
            <a:off x="1378440" y="5796720"/>
            <a:ext cx="498600" cy="498600"/>
          </a:xfrm>
          <a:prstGeom prst="roundRect">
            <a:avLst>
              <a:gd name="adj" fmla="val 26667"/>
            </a:avLst>
          </a:prstGeom>
          <a:solidFill>
            <a:srgbClr val="12161D"/>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15" name="Text 16"/>
          <p:cNvSpPr/>
          <p:nvPr/>
        </p:nvSpPr>
        <p:spPr>
          <a:xfrm>
            <a:off x="1531800" y="5802480"/>
            <a:ext cx="191880" cy="41508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tabLst>
                <a:tab pos="0" algn="l"/>
              </a:tabLst>
            </a:pPr>
            <a:r>
              <a:rPr lang="en-US" sz="2620" b="0" strike="noStrike" spc="-1">
                <a:solidFill>
                  <a:srgbClr val="60A9FF"/>
                </a:solidFill>
                <a:latin typeface="Roboto Slab"/>
                <a:ea typeface="Roboto Slab"/>
              </a:rPr>
              <a:t>4</a:t>
            </a:r>
            <a:endParaRPr lang="en-IN" sz="2620" b="0" strike="noStrike" spc="-1">
              <a:solidFill>
                <a:srgbClr val="000000"/>
              </a:solidFill>
              <a:latin typeface="Arial"/>
            </a:endParaRPr>
          </a:p>
        </p:txBody>
      </p:sp>
      <p:sp>
        <p:nvSpPr>
          <p:cNvPr id="116" name="Text 17"/>
          <p:cNvSpPr/>
          <p:nvPr/>
        </p:nvSpPr>
        <p:spPr>
          <a:xfrm>
            <a:off x="2172240" y="5801040"/>
            <a:ext cx="3414600" cy="3456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tabLst>
                <a:tab pos="0" algn="l"/>
              </a:tabLst>
            </a:pPr>
            <a:r>
              <a:rPr lang="en-US" sz="2190" b="0" strike="noStrike" spc="-1">
                <a:solidFill>
                  <a:srgbClr val="60A9FF"/>
                </a:solidFill>
                <a:latin typeface="Roboto Slab"/>
                <a:ea typeface="Roboto Slab"/>
              </a:rPr>
              <a:t>Scalable Performance</a:t>
            </a:r>
            <a:endParaRPr lang="en-IN" sz="219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Shape 0"/>
          <p:cNvSpPr/>
          <p:nvPr/>
        </p:nvSpPr>
        <p:spPr>
          <a:xfrm>
            <a:off x="0" y="0"/>
            <a:ext cx="14628960" cy="822816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18" name="Shape 1"/>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19" name="Text 2"/>
          <p:cNvSpPr/>
          <p:nvPr/>
        </p:nvSpPr>
        <p:spPr>
          <a:xfrm>
            <a:off x="833040" y="375120"/>
            <a:ext cx="12306240" cy="1352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ts val="5468"/>
              </a:lnSpc>
              <a:tabLst>
                <a:tab pos="0" algn="l"/>
              </a:tabLst>
            </a:pPr>
            <a:r>
              <a:rPr lang="en-US" sz="3600" b="0" strike="noStrike" spc="-1">
                <a:solidFill>
                  <a:srgbClr val="60A9FF"/>
                </a:solidFill>
                <a:latin typeface="Roboto Slab"/>
                <a:ea typeface="Roboto Slab"/>
              </a:rPr>
              <a:t>Advantages and Use Cases of LRU Algorithm</a:t>
            </a:r>
            <a:endParaRPr lang="en-IN" sz="3600" b="0" strike="noStrike" spc="-1">
              <a:solidFill>
                <a:srgbClr val="000000"/>
              </a:solidFill>
              <a:latin typeface="Arial"/>
            </a:endParaRPr>
          </a:p>
        </p:txBody>
      </p:sp>
      <p:sp>
        <p:nvSpPr>
          <p:cNvPr id="120" name="Text 3"/>
          <p:cNvSpPr/>
          <p:nvPr/>
        </p:nvSpPr>
        <p:spPr>
          <a:xfrm>
            <a:off x="833040" y="1521360"/>
            <a:ext cx="7476120" cy="1420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tabLst>
                <a:tab pos="0" algn="l"/>
              </a:tabLst>
            </a:pPr>
            <a:r>
              <a:rPr lang="en-US" sz="1750" b="0" strike="noStrike" spc="-1">
                <a:solidFill>
                  <a:srgbClr val="D6E5EF"/>
                </a:solidFill>
                <a:latin typeface="Roboto"/>
                <a:ea typeface="Roboto"/>
              </a:rPr>
              <a:t>The LRU algorithm offers several key advantages</a:t>
            </a: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efficient memory management</a:t>
            </a: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improved performance </a:t>
            </a: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enhanced cache utilization</a:t>
            </a: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a:p>
            <a:pPr>
              <a:lnSpc>
                <a:spcPts val="2798"/>
              </a:lnSpc>
              <a:tabLst>
                <a:tab pos="0" algn="l"/>
              </a:tabLst>
            </a:pPr>
            <a:r>
              <a:rPr lang="en-US" sz="1750" b="0" strike="noStrike" spc="-1">
                <a:solidFill>
                  <a:srgbClr val="D6E5EF"/>
                </a:solidFill>
                <a:latin typeface="Roboto"/>
                <a:ea typeface="Roboto"/>
              </a:rPr>
              <a:t>It is widely used in caching systems, web browsers, and operating systems to ensure frequently accessed data is </a:t>
            </a:r>
            <a:endParaRPr lang="en-IN" sz="1750" b="0" strike="noStrike" spc="-1">
              <a:solidFill>
                <a:srgbClr val="000000"/>
              </a:solidFill>
              <a:latin typeface="Arial"/>
            </a:endParaRPr>
          </a:p>
          <a:p>
            <a:pPr>
              <a:lnSpc>
                <a:spcPts val="2798"/>
              </a:lnSpc>
              <a:tabLst>
                <a:tab pos="0" algn="l"/>
              </a:tabLst>
            </a:pPr>
            <a:r>
              <a:rPr lang="en-US" sz="1750" b="0" strike="noStrike" spc="-1">
                <a:solidFill>
                  <a:srgbClr val="D6E5EF"/>
                </a:solidFill>
                <a:latin typeface="Roboto"/>
                <a:ea typeface="Roboto"/>
              </a:rPr>
              <a:t>readily available.</a:t>
            </a:r>
            <a:endParaRPr lang="en-IN" sz="1750" b="0" strike="noStrike" spc="-1">
              <a:solidFill>
                <a:srgbClr val="000000"/>
              </a:solidFill>
              <a:latin typeface="Arial"/>
            </a:endParaRPr>
          </a:p>
        </p:txBody>
      </p:sp>
      <p:sp>
        <p:nvSpPr>
          <p:cNvPr id="121" name="Text 4"/>
          <p:cNvSpPr/>
          <p:nvPr/>
        </p:nvSpPr>
        <p:spPr>
          <a:xfrm>
            <a:off x="833040" y="5028840"/>
            <a:ext cx="7476120" cy="1420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tabLst>
                <a:tab pos="0" algn="l"/>
              </a:tabLst>
            </a:pPr>
            <a:r>
              <a:rPr lang="en-US" sz="1750" b="0" strike="noStrike" spc="-1">
                <a:solidFill>
                  <a:srgbClr val="D6E5EF"/>
                </a:solidFill>
                <a:latin typeface="Roboto"/>
                <a:ea typeface="Roboto"/>
              </a:rPr>
              <a:t>LRU is particularly beneficial in scenarios with limited memory resources, as it dynamically evicts the least recently used items to make room for new ones. This intelligent cache replacement strategy optimizes system resources and enhances overall responsiveness.</a:t>
            </a:r>
            <a:endParaRPr lang="en-IN" sz="1750" b="0" strike="noStrike" spc="-1">
              <a:solidFill>
                <a:srgbClr val="000000"/>
              </a:solidFill>
              <a:latin typeface="Arial"/>
            </a:endParaRPr>
          </a:p>
        </p:txBody>
      </p:sp>
      <p:pic>
        <p:nvPicPr>
          <p:cNvPr id="122" name="Picture 121"/>
          <p:cNvPicPr/>
          <p:nvPr/>
        </p:nvPicPr>
        <p:blipFill>
          <a:blip r:embed="rId3"/>
          <a:stretch/>
        </p:blipFill>
        <p:spPr>
          <a:xfrm>
            <a:off x="8532000" y="1640880"/>
            <a:ext cx="5418360" cy="541836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0"/>
          <p:cNvSpPr/>
          <p:nvPr/>
        </p:nvSpPr>
        <p:spPr>
          <a:xfrm>
            <a:off x="0" y="0"/>
            <a:ext cx="14628960" cy="822816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24" name="Shape 1"/>
          <p:cNvSpPr/>
          <p:nvPr/>
        </p:nvSpPr>
        <p:spPr>
          <a:xfrm>
            <a:off x="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pic>
        <p:nvPicPr>
          <p:cNvPr id="125" name="Image 0" descr="preencoded.png"/>
          <p:cNvPicPr/>
          <p:nvPr/>
        </p:nvPicPr>
        <p:blipFill>
          <a:blip r:embed="rId3"/>
          <a:stretch/>
        </p:blipFill>
        <p:spPr>
          <a:xfrm>
            <a:off x="0" y="0"/>
            <a:ext cx="3656160" cy="8228160"/>
          </a:xfrm>
          <a:prstGeom prst="rect">
            <a:avLst/>
          </a:prstGeom>
          <a:ln w="0">
            <a:noFill/>
          </a:ln>
        </p:spPr>
      </p:pic>
      <p:sp>
        <p:nvSpPr>
          <p:cNvPr id="126" name="Text 2"/>
          <p:cNvSpPr/>
          <p:nvPr/>
        </p:nvSpPr>
        <p:spPr>
          <a:xfrm>
            <a:off x="4483800" y="607680"/>
            <a:ext cx="9318600" cy="1375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5423"/>
              </a:lnSpc>
              <a:tabLst>
                <a:tab pos="0" algn="l"/>
              </a:tabLst>
            </a:pPr>
            <a:r>
              <a:rPr lang="en-US" sz="4340" b="0" strike="noStrike" spc="-1">
                <a:solidFill>
                  <a:srgbClr val="60A9FF"/>
                </a:solidFill>
                <a:latin typeface="Roboto Slab"/>
                <a:ea typeface="Roboto Slab"/>
              </a:rPr>
              <a:t>Implementing LRU Algorithm in Data Structures</a:t>
            </a:r>
            <a:endParaRPr lang="en-IN" sz="4340" b="0" strike="noStrike" spc="-1">
              <a:solidFill>
                <a:srgbClr val="000000"/>
              </a:solidFill>
              <a:latin typeface="Arial"/>
            </a:endParaRPr>
          </a:p>
        </p:txBody>
      </p:sp>
      <p:sp>
        <p:nvSpPr>
          <p:cNvPr id="127" name="Shape 3"/>
          <p:cNvSpPr/>
          <p:nvPr/>
        </p:nvSpPr>
        <p:spPr>
          <a:xfrm>
            <a:off x="4545720" y="2387160"/>
            <a:ext cx="42480" cy="3983760"/>
          </a:xfrm>
          <a:prstGeom prst="rect">
            <a:avLst/>
          </a:prstGeom>
          <a:solidFill>
            <a:srgbClr val="295689"/>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000000"/>
              </a:solidFill>
              <a:latin typeface="Arial"/>
            </a:endParaRPr>
          </a:p>
        </p:txBody>
      </p:sp>
      <p:sp>
        <p:nvSpPr>
          <p:cNvPr id="128" name="Shape 4"/>
          <p:cNvSpPr/>
          <p:nvPr/>
        </p:nvSpPr>
        <p:spPr>
          <a:xfrm>
            <a:off x="4815720" y="3108960"/>
            <a:ext cx="769680" cy="42480"/>
          </a:xfrm>
          <a:prstGeom prst="rect">
            <a:avLst/>
          </a:prstGeom>
          <a:solidFill>
            <a:srgbClr val="295689"/>
          </a:solidFill>
          <a:ln w="0">
            <a:noFill/>
          </a:ln>
        </p:spPr>
        <p:style>
          <a:lnRef idx="0">
            <a:scrgbClr r="0" g="0" b="0"/>
          </a:lnRef>
          <a:fillRef idx="0">
            <a:scrgbClr r="0" g="0" b="0"/>
          </a:fillRef>
          <a:effectRef idx="0">
            <a:scrgbClr r="0" g="0" b="0"/>
          </a:effectRef>
          <a:fontRef idx="minor"/>
        </p:style>
        <p:txBody>
          <a:bodyPr lIns="90000" tIns="-2160" rIns="90000" bIns="-2160" anchor="t">
            <a:noAutofit/>
          </a:bodyPr>
          <a:lstStyle/>
          <a:p>
            <a:endParaRPr lang="en-IN" sz="1800" b="0" strike="noStrike" spc="-1">
              <a:solidFill>
                <a:srgbClr val="000000"/>
              </a:solidFill>
              <a:latin typeface="Arial"/>
            </a:endParaRPr>
          </a:p>
        </p:txBody>
      </p:sp>
      <p:sp>
        <p:nvSpPr>
          <p:cNvPr id="129" name="Shape 5"/>
          <p:cNvSpPr/>
          <p:nvPr/>
        </p:nvSpPr>
        <p:spPr>
          <a:xfrm>
            <a:off x="4320000" y="2883240"/>
            <a:ext cx="494280" cy="494280"/>
          </a:xfrm>
          <a:prstGeom prst="roundRect">
            <a:avLst>
              <a:gd name="adj" fmla="val 26669"/>
            </a:avLst>
          </a:prstGeom>
          <a:solidFill>
            <a:srgbClr val="12161D"/>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30" name="Text 6"/>
          <p:cNvSpPr/>
          <p:nvPr/>
        </p:nvSpPr>
        <p:spPr>
          <a:xfrm>
            <a:off x="4499640" y="2888640"/>
            <a:ext cx="134640" cy="41184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54"/>
              </a:lnSpc>
              <a:tabLst>
                <a:tab pos="0" algn="l"/>
              </a:tabLst>
            </a:pPr>
            <a:r>
              <a:rPr lang="en-US" sz="2610" b="0" strike="noStrike" spc="-1">
                <a:solidFill>
                  <a:srgbClr val="60A9FF"/>
                </a:solidFill>
                <a:latin typeface="Roboto Slab"/>
                <a:ea typeface="Roboto Slab"/>
              </a:rPr>
              <a:t>1</a:t>
            </a:r>
            <a:endParaRPr lang="en-IN" sz="2610" b="0" strike="noStrike" spc="-1">
              <a:solidFill>
                <a:srgbClr val="000000"/>
              </a:solidFill>
              <a:latin typeface="Arial"/>
            </a:endParaRPr>
          </a:p>
        </p:txBody>
      </p:sp>
      <p:sp>
        <p:nvSpPr>
          <p:cNvPr id="131" name="Text 7"/>
          <p:cNvSpPr/>
          <p:nvPr/>
        </p:nvSpPr>
        <p:spPr>
          <a:xfrm>
            <a:off x="5846400" y="2931480"/>
            <a:ext cx="2752920" cy="342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10"/>
              </a:lnSpc>
              <a:tabLst>
                <a:tab pos="0" algn="l"/>
              </a:tabLst>
            </a:pPr>
            <a:r>
              <a:rPr lang="en-US" sz="2170" b="0" strike="noStrike" spc="-1">
                <a:solidFill>
                  <a:srgbClr val="60A9FF"/>
                </a:solidFill>
                <a:latin typeface="Roboto Slab"/>
                <a:ea typeface="Roboto Slab"/>
              </a:rPr>
              <a:t>Self Organized Linked List</a:t>
            </a:r>
            <a:endParaRPr lang="en-IN" sz="2170" b="0" strike="noStrike" spc="-1">
              <a:solidFill>
                <a:srgbClr val="000000"/>
              </a:solidFill>
              <a:latin typeface="Arial"/>
            </a:endParaRPr>
          </a:p>
        </p:txBody>
      </p:sp>
      <p:sp>
        <p:nvSpPr>
          <p:cNvPr id="132" name="Text 8"/>
          <p:cNvSpPr/>
          <p:nvPr/>
        </p:nvSpPr>
        <p:spPr>
          <a:xfrm>
            <a:off x="5846400" y="3407760"/>
            <a:ext cx="7776360" cy="703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75"/>
              </a:lnSpc>
              <a:tabLst>
                <a:tab pos="0" algn="l"/>
              </a:tabLst>
            </a:pPr>
            <a:r>
              <a:rPr lang="en-US" sz="1729" b="0" strike="noStrike" spc="-1">
                <a:solidFill>
                  <a:srgbClr val="D6E5EF"/>
                </a:solidFill>
                <a:latin typeface="Roboto"/>
                <a:ea typeface="Roboto"/>
              </a:rPr>
              <a:t>Implementing LRU with a Doubly Linked List allows for efficient key-value removal and insertion at both ends, tracking the least recently used item.</a:t>
            </a:r>
            <a:endParaRPr lang="en-IN" sz="1729" b="0" strike="noStrike" spc="-1">
              <a:solidFill>
                <a:srgbClr val="000000"/>
              </a:solidFill>
              <a:latin typeface="Arial"/>
            </a:endParaRPr>
          </a:p>
        </p:txBody>
      </p:sp>
      <p:sp>
        <p:nvSpPr>
          <p:cNvPr id="133" name="Shape 9"/>
          <p:cNvSpPr/>
          <p:nvPr/>
        </p:nvSpPr>
        <p:spPr>
          <a:xfrm>
            <a:off x="4743720" y="4951440"/>
            <a:ext cx="769680" cy="42480"/>
          </a:xfrm>
          <a:prstGeom prst="rect">
            <a:avLst/>
          </a:prstGeom>
          <a:solidFill>
            <a:srgbClr val="295689"/>
          </a:solidFill>
          <a:ln w="0">
            <a:noFill/>
          </a:ln>
        </p:spPr>
        <p:style>
          <a:lnRef idx="0">
            <a:scrgbClr r="0" g="0" b="0"/>
          </a:lnRef>
          <a:fillRef idx="0">
            <a:scrgbClr r="0" g="0" b="0"/>
          </a:fillRef>
          <a:effectRef idx="0">
            <a:scrgbClr r="0" g="0" b="0"/>
          </a:effectRef>
          <a:fontRef idx="minor"/>
        </p:style>
        <p:txBody>
          <a:bodyPr lIns="90000" tIns="-2160" rIns="90000" bIns="-2160" anchor="t">
            <a:noAutofit/>
          </a:bodyPr>
          <a:lstStyle/>
          <a:p>
            <a:endParaRPr lang="en-IN" sz="1800" b="0" strike="noStrike" spc="-1">
              <a:solidFill>
                <a:srgbClr val="000000"/>
              </a:solidFill>
              <a:latin typeface="Arial"/>
            </a:endParaRPr>
          </a:p>
        </p:txBody>
      </p:sp>
      <p:sp>
        <p:nvSpPr>
          <p:cNvPr id="134" name="Shape 10"/>
          <p:cNvSpPr/>
          <p:nvPr/>
        </p:nvSpPr>
        <p:spPr>
          <a:xfrm>
            <a:off x="4278600" y="4689720"/>
            <a:ext cx="494280" cy="494280"/>
          </a:xfrm>
          <a:prstGeom prst="roundRect">
            <a:avLst>
              <a:gd name="adj" fmla="val 26669"/>
            </a:avLst>
          </a:prstGeom>
          <a:solidFill>
            <a:srgbClr val="12161D"/>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35" name="Text 11"/>
          <p:cNvSpPr/>
          <p:nvPr/>
        </p:nvSpPr>
        <p:spPr>
          <a:xfrm>
            <a:off x="4435200" y="4695120"/>
            <a:ext cx="181080" cy="41184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54"/>
              </a:lnSpc>
              <a:tabLst>
                <a:tab pos="0" algn="l"/>
              </a:tabLst>
            </a:pPr>
            <a:r>
              <a:rPr lang="en-US" sz="2610" b="0" strike="noStrike" spc="-1">
                <a:solidFill>
                  <a:srgbClr val="60A9FF"/>
                </a:solidFill>
                <a:latin typeface="Roboto Slab"/>
                <a:ea typeface="Roboto Slab"/>
              </a:rPr>
              <a:t>2</a:t>
            </a:r>
            <a:endParaRPr lang="en-IN" sz="2610" b="0" strike="noStrike" spc="-1">
              <a:solidFill>
                <a:srgbClr val="000000"/>
              </a:solidFill>
              <a:latin typeface="Arial"/>
            </a:endParaRPr>
          </a:p>
        </p:txBody>
      </p:sp>
      <p:sp>
        <p:nvSpPr>
          <p:cNvPr id="136" name="Text 12"/>
          <p:cNvSpPr/>
          <p:nvPr/>
        </p:nvSpPr>
        <p:spPr>
          <a:xfrm>
            <a:off x="5846400" y="4773960"/>
            <a:ext cx="2752920" cy="342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10"/>
              </a:lnSpc>
              <a:tabLst>
                <a:tab pos="0" algn="l"/>
              </a:tabLst>
            </a:pPr>
            <a:r>
              <a:rPr lang="en-US" sz="2170" b="0" strike="noStrike" spc="-1">
                <a:solidFill>
                  <a:srgbClr val="60A9FF"/>
                </a:solidFill>
                <a:latin typeface="Roboto Slab"/>
                <a:ea typeface="Roboto Slab"/>
              </a:rPr>
              <a:t>Hash Table</a:t>
            </a:r>
            <a:endParaRPr lang="en-IN" sz="2170" b="0" strike="noStrike" spc="-1">
              <a:solidFill>
                <a:srgbClr val="000000"/>
              </a:solidFill>
              <a:latin typeface="Arial"/>
            </a:endParaRPr>
          </a:p>
        </p:txBody>
      </p:sp>
      <p:sp>
        <p:nvSpPr>
          <p:cNvPr id="137" name="Text 13"/>
          <p:cNvSpPr/>
          <p:nvPr/>
        </p:nvSpPr>
        <p:spPr>
          <a:xfrm>
            <a:off x="5846400" y="5250240"/>
            <a:ext cx="7776360" cy="703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75"/>
              </a:lnSpc>
              <a:tabLst>
                <a:tab pos="0" algn="l"/>
              </a:tabLst>
            </a:pPr>
            <a:r>
              <a:rPr lang="en-US" sz="1729" b="0" strike="noStrike" spc="-1">
                <a:solidFill>
                  <a:srgbClr val="D6E5EF"/>
                </a:solidFill>
                <a:latin typeface="Roboto"/>
                <a:ea typeface="Roboto"/>
              </a:rPr>
              <a:t>Pairing the Linked List with a Hash Table enables constant-time lookups, updates, and evictions, making the LRU algorithm highly performant.</a:t>
            </a:r>
            <a:endParaRPr lang="en-IN" sz="1729" b="0" strike="noStrike" spc="-1">
              <a:solidFill>
                <a:srgbClr val="000000"/>
              </a:solidFill>
              <a:latin typeface="Arial"/>
            </a:endParaRPr>
          </a:p>
        </p:txBody>
      </p:sp>
      <p:sp>
        <p:nvSpPr>
          <p:cNvPr id="138" name="Text 17"/>
          <p:cNvSpPr/>
          <p:nvPr/>
        </p:nvSpPr>
        <p:spPr>
          <a:xfrm>
            <a:off x="5846400" y="6616080"/>
            <a:ext cx="2752920" cy="342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10"/>
              </a:lnSpc>
              <a:tabLst>
                <a:tab pos="0" algn="l"/>
              </a:tabLst>
            </a:pPr>
            <a:r>
              <a:rPr lang="en-US" sz="2170" b="0" strike="noStrike" spc="-1">
                <a:solidFill>
                  <a:srgbClr val="60A9FF"/>
                </a:solidFill>
                <a:latin typeface="Roboto Slab"/>
                <a:ea typeface="Roboto Slab"/>
              </a:rPr>
              <a:t>Dequeue</a:t>
            </a:r>
            <a:endParaRPr lang="en-IN" sz="217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8"/>
          <p:cNvSpPr/>
          <p:nvPr/>
        </p:nvSpPr>
        <p:spPr>
          <a:xfrm>
            <a:off x="72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40" name="Rectangle 139"/>
          <p:cNvSpPr/>
          <p:nvPr/>
        </p:nvSpPr>
        <p:spPr>
          <a:xfrm>
            <a:off x="1664280" y="670680"/>
            <a:ext cx="10410480" cy="62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100000"/>
              </a:lnSpc>
            </a:pPr>
            <a:r>
              <a:rPr lang="en-US" sz="3600" b="0" strike="noStrike" spc="-1">
                <a:solidFill>
                  <a:srgbClr val="60A9FF"/>
                </a:solidFill>
                <a:latin typeface="Roboto Slab"/>
                <a:ea typeface="Roboto Slab"/>
              </a:rPr>
              <a:t>Literature Survey of LRU Algorithm</a:t>
            </a:r>
            <a:endParaRPr lang="en-IN" sz="3600" b="0" strike="noStrike" spc="-1">
              <a:solidFill>
                <a:srgbClr val="000000"/>
              </a:solidFill>
              <a:latin typeface="Arial"/>
            </a:endParaRPr>
          </a:p>
        </p:txBody>
      </p:sp>
      <p:pic>
        <p:nvPicPr>
          <p:cNvPr id="141" name="Image 5" descr="preencoded.png"/>
          <p:cNvPicPr/>
          <p:nvPr/>
        </p:nvPicPr>
        <p:blipFill>
          <a:blip r:embed="rId2"/>
          <a:stretch/>
        </p:blipFill>
        <p:spPr>
          <a:xfrm>
            <a:off x="790560" y="1770840"/>
            <a:ext cx="2217240" cy="1369080"/>
          </a:xfrm>
          <a:prstGeom prst="rect">
            <a:avLst/>
          </a:prstGeom>
          <a:ln w="0">
            <a:noFill/>
          </a:ln>
        </p:spPr>
      </p:pic>
      <p:pic>
        <p:nvPicPr>
          <p:cNvPr id="142" name="Image 6" descr="preencoded.png"/>
          <p:cNvPicPr/>
          <p:nvPr/>
        </p:nvPicPr>
        <p:blipFill>
          <a:blip r:embed="rId3"/>
          <a:stretch/>
        </p:blipFill>
        <p:spPr>
          <a:xfrm>
            <a:off x="4220280" y="1770840"/>
            <a:ext cx="2217240" cy="1369080"/>
          </a:xfrm>
          <a:prstGeom prst="rect">
            <a:avLst/>
          </a:prstGeom>
          <a:ln w="0">
            <a:noFill/>
          </a:ln>
        </p:spPr>
      </p:pic>
      <p:pic>
        <p:nvPicPr>
          <p:cNvPr id="143" name="Image 7" descr="preencoded.png"/>
          <p:cNvPicPr/>
          <p:nvPr/>
        </p:nvPicPr>
        <p:blipFill>
          <a:blip r:embed="rId4"/>
          <a:stretch/>
        </p:blipFill>
        <p:spPr>
          <a:xfrm>
            <a:off x="7974000" y="1770840"/>
            <a:ext cx="2217240" cy="1369080"/>
          </a:xfrm>
          <a:prstGeom prst="rect">
            <a:avLst/>
          </a:prstGeom>
          <a:ln w="0">
            <a:noFill/>
          </a:ln>
        </p:spPr>
      </p:pic>
      <p:pic>
        <p:nvPicPr>
          <p:cNvPr id="144" name="Image 8" descr="preencoded.png"/>
          <p:cNvPicPr/>
          <p:nvPr/>
        </p:nvPicPr>
        <p:blipFill>
          <a:blip r:embed="rId5"/>
          <a:stretch/>
        </p:blipFill>
        <p:spPr>
          <a:xfrm>
            <a:off x="11439720" y="1734840"/>
            <a:ext cx="2217240" cy="1369080"/>
          </a:xfrm>
          <a:prstGeom prst="rect">
            <a:avLst/>
          </a:prstGeom>
          <a:ln w="0">
            <a:noFill/>
          </a:ln>
        </p:spPr>
      </p:pic>
      <p:sp>
        <p:nvSpPr>
          <p:cNvPr id="145" name="Rectangle 144"/>
          <p:cNvSpPr/>
          <p:nvPr/>
        </p:nvSpPr>
        <p:spPr>
          <a:xfrm>
            <a:off x="388800" y="3730680"/>
            <a:ext cx="3318480" cy="444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Academic Research</a:t>
            </a:r>
            <a:endParaRPr lang="en-IN" sz="2400" b="0" strike="noStrike" spc="-1">
              <a:solidFill>
                <a:srgbClr val="000000"/>
              </a:solidFill>
              <a:latin typeface="Arial"/>
            </a:endParaRPr>
          </a:p>
        </p:txBody>
      </p:sp>
      <p:sp>
        <p:nvSpPr>
          <p:cNvPr id="146" name="Rectangle 145"/>
          <p:cNvSpPr/>
          <p:nvPr/>
        </p:nvSpPr>
        <p:spPr>
          <a:xfrm>
            <a:off x="4176000" y="3586680"/>
            <a:ext cx="3318480" cy="79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Comparative Studies</a:t>
            </a:r>
            <a:endParaRPr lang="en-IN" sz="2400" b="0" strike="noStrike" spc="-1">
              <a:solidFill>
                <a:srgbClr val="000000"/>
              </a:solidFill>
              <a:latin typeface="Arial"/>
            </a:endParaRPr>
          </a:p>
        </p:txBody>
      </p:sp>
      <p:sp>
        <p:nvSpPr>
          <p:cNvPr id="147" name="Rectangle 146"/>
          <p:cNvSpPr/>
          <p:nvPr/>
        </p:nvSpPr>
        <p:spPr>
          <a:xfrm>
            <a:off x="7624800" y="3586680"/>
            <a:ext cx="3318480" cy="79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Opearting System</a:t>
            </a:r>
            <a:endParaRPr lang="en-IN" sz="2400" b="0" strike="noStrike" spc="-1">
              <a:solidFill>
                <a:srgbClr val="000000"/>
              </a:solidFill>
              <a:latin typeface="Arial"/>
            </a:endParaRPr>
          </a:p>
          <a:p>
            <a:pPr>
              <a:lnSpc>
                <a:spcPct val="100000"/>
              </a:lnSpc>
            </a:pPr>
            <a:r>
              <a:rPr lang="en-US" sz="2400" b="0" strike="noStrike" spc="-1">
                <a:solidFill>
                  <a:srgbClr val="60A9FF"/>
                </a:solidFill>
                <a:latin typeface="Roboto Slab"/>
                <a:ea typeface="Roboto Slab"/>
              </a:rPr>
              <a:t>Integration</a:t>
            </a:r>
            <a:endParaRPr lang="en-IN" sz="2400" b="0" strike="noStrike" spc="-1">
              <a:solidFill>
                <a:srgbClr val="000000"/>
              </a:solidFill>
              <a:latin typeface="Arial"/>
            </a:endParaRPr>
          </a:p>
        </p:txBody>
      </p:sp>
      <p:sp>
        <p:nvSpPr>
          <p:cNvPr id="148" name="Rectangle 147"/>
          <p:cNvSpPr/>
          <p:nvPr/>
        </p:nvSpPr>
        <p:spPr>
          <a:xfrm>
            <a:off x="11124000" y="3586680"/>
            <a:ext cx="3318480" cy="799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2400" b="0" strike="noStrike" spc="-1">
                <a:solidFill>
                  <a:srgbClr val="60A9FF"/>
                </a:solidFill>
                <a:latin typeface="Roboto Slab"/>
                <a:ea typeface="Roboto Slab"/>
              </a:rPr>
              <a:t>Distributed System</a:t>
            </a:r>
            <a:endParaRPr lang="en-IN" sz="2400" b="0" strike="noStrike" spc="-1">
              <a:solidFill>
                <a:srgbClr val="000000"/>
              </a:solidFill>
              <a:latin typeface="Arial"/>
            </a:endParaRPr>
          </a:p>
          <a:p>
            <a:pPr>
              <a:lnSpc>
                <a:spcPct val="100000"/>
              </a:lnSpc>
            </a:pPr>
            <a:r>
              <a:rPr lang="en-US" sz="2400" b="0" strike="noStrike" spc="-1">
                <a:solidFill>
                  <a:srgbClr val="60A9FF"/>
                </a:solidFill>
                <a:latin typeface="Roboto Slab"/>
                <a:ea typeface="Roboto Slab"/>
              </a:rPr>
              <a:t>Applications</a:t>
            </a:r>
            <a:endParaRPr lang="en-IN" sz="2400" b="0" strike="noStrike" spc="-1">
              <a:solidFill>
                <a:srgbClr val="000000"/>
              </a:solidFill>
              <a:latin typeface="Arial"/>
            </a:endParaRPr>
          </a:p>
        </p:txBody>
      </p:sp>
      <p:sp>
        <p:nvSpPr>
          <p:cNvPr id="149" name="Rectangle 148"/>
          <p:cNvSpPr/>
          <p:nvPr/>
        </p:nvSpPr>
        <p:spPr>
          <a:xfrm>
            <a:off x="449640" y="4493520"/>
            <a:ext cx="3149640" cy="3554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The LRU algorithm has been extensively studied in academic literature, with numerous research papers exploring its theoretical properties, implementation strategies, and real-world applications.</a:t>
            </a:r>
            <a:endParaRPr lang="en-IN" sz="1750" b="0" strike="noStrike" spc="-1">
              <a:solidFill>
                <a:srgbClr val="000000"/>
              </a:solidFill>
              <a:latin typeface="Arial"/>
            </a:endParaRPr>
          </a:p>
        </p:txBody>
      </p:sp>
      <p:sp>
        <p:nvSpPr>
          <p:cNvPr id="150" name="Rectangle 149"/>
          <p:cNvSpPr/>
          <p:nvPr/>
        </p:nvSpPr>
        <p:spPr>
          <a:xfrm>
            <a:off x="11105640" y="4464000"/>
            <a:ext cx="3113640" cy="3394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The LRU algorithm has also been studied in the context of distributed systems, such as web servers and content delivery networks, where its scalability and performance in handling large-scale caching is a key focus.</a:t>
            </a:r>
            <a:endParaRPr lang="en-IN" sz="1750" b="0" strike="noStrike" spc="-1">
              <a:solidFill>
                <a:srgbClr val="000000"/>
              </a:solidFill>
              <a:latin typeface="Arial"/>
            </a:endParaRPr>
          </a:p>
        </p:txBody>
      </p:sp>
      <p:sp>
        <p:nvSpPr>
          <p:cNvPr id="151" name="Rectangle 150"/>
          <p:cNvSpPr/>
          <p:nvPr/>
        </p:nvSpPr>
        <p:spPr>
          <a:xfrm>
            <a:off x="7704000" y="4500000"/>
            <a:ext cx="3059280" cy="3394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The LRU algorithm is commonly employed in operating systems for managing virtual memory and file caching, with extensive research on its integration and optimization within these systems.</a:t>
            </a:r>
            <a:endParaRPr lang="en-IN" sz="1750" b="0" strike="noStrike" spc="-1">
              <a:solidFill>
                <a:srgbClr val="000000"/>
              </a:solidFill>
              <a:latin typeface="Arial"/>
            </a:endParaRPr>
          </a:p>
        </p:txBody>
      </p:sp>
      <p:sp>
        <p:nvSpPr>
          <p:cNvPr id="152" name="Rectangle 151"/>
          <p:cNvSpPr/>
          <p:nvPr/>
        </p:nvSpPr>
        <p:spPr>
          <a:xfrm>
            <a:off x="3905640" y="4493880"/>
            <a:ext cx="2933640" cy="3394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602"/>
              </a:lnSpc>
              <a:tabLst>
                <a:tab pos="0" algn="l"/>
              </a:tabLst>
            </a:pPr>
            <a:r>
              <a:rPr lang="en-US" sz="1750" b="0" strike="noStrike" spc="-1">
                <a:solidFill>
                  <a:srgbClr val="D6E5EF"/>
                </a:solidFill>
                <a:latin typeface="Roboto"/>
                <a:ea typeface="Roboto"/>
              </a:rPr>
              <a:t>Several studies have compared the performance of LRU to other cache replacement algorithms, such as FIFO and Random, to determine the optimal strategies for different use cases.</a:t>
            </a:r>
            <a:endParaRPr lang="en-IN" sz="1750" b="0" strike="noStrike" spc="-1">
              <a:solidFill>
                <a:srgbClr val="000000"/>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2"/>
          <p:cNvSpPr/>
          <p:nvPr/>
        </p:nvSpPr>
        <p:spPr>
          <a:xfrm>
            <a:off x="72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54" name="Rectangle 153"/>
          <p:cNvSpPr/>
          <p:nvPr/>
        </p:nvSpPr>
        <p:spPr>
          <a:xfrm>
            <a:off x="3125880" y="634680"/>
            <a:ext cx="8176320" cy="62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r>
              <a:rPr lang="en-US" sz="3600" b="0" strike="noStrike" spc="-1">
                <a:solidFill>
                  <a:srgbClr val="60A9FF"/>
                </a:solidFill>
                <a:latin typeface="Roboto Slab"/>
                <a:ea typeface="Roboto Slab"/>
              </a:rPr>
              <a:t>Hashing Literature Survey</a:t>
            </a:r>
            <a:endParaRPr lang="en-IN" sz="3600" b="0" strike="noStrike" spc="-1">
              <a:solidFill>
                <a:srgbClr val="000000"/>
              </a:solidFill>
              <a:latin typeface="Arial"/>
            </a:endParaRPr>
          </a:p>
        </p:txBody>
      </p:sp>
      <p:sp>
        <p:nvSpPr>
          <p:cNvPr id="155" name="Text 1"/>
          <p:cNvSpPr/>
          <p:nvPr/>
        </p:nvSpPr>
        <p:spPr>
          <a:xfrm>
            <a:off x="360000" y="1296000"/>
            <a:ext cx="13859280" cy="6299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tabLst>
                <a:tab pos="0" algn="l"/>
              </a:tabLst>
            </a:pPr>
            <a:endParaRPr lang="en-IN" sz="1750" b="0" strike="noStrike" spc="-1">
              <a:solidFill>
                <a:srgbClr val="000000"/>
              </a:solidFill>
              <a:latin typeface="Arial"/>
            </a:endParaRPr>
          </a:p>
          <a:p>
            <a:pPr>
              <a:lnSpc>
                <a:spcPts val="2798"/>
              </a:lnSpc>
              <a:tabLst>
                <a:tab pos="0" algn="l"/>
              </a:tabLst>
            </a:pPr>
            <a:r>
              <a:rPr lang="en-US" sz="1750" b="0" strike="noStrike" spc="-1">
                <a:solidFill>
                  <a:srgbClr val="D6E5EF"/>
                </a:solidFill>
                <a:latin typeface="Roboto"/>
                <a:ea typeface="Roboto"/>
              </a:rPr>
              <a:t>The article titled "A Survey of Hashing Techniques and Its Applicability for Efficient Buffer Cache Management" provides an in-depth overview of various hashing techniques and their relevance in managing buffer caches efficiently. Here's a summary of the key points covered in the article:</a:t>
            </a: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Introduction to Hashing: Hashing is a fundamental technique used to locate records based on keys efficiently. It offers constant-time retrieval, making it attractive for applications where access speed is crucial.</a:t>
            </a: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Categories of Access Methods:  Access methods can be categorized into sequential schemes (O(n) retrieval time), tree-structured schemes (O(log n) retrieval time), and hashing schemes (O(1) retrieval time).</a:t>
            </a: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Static vs. Dynamic Hashing: Static hashing provides fast access but is inflexible in dynamic environments. Dynamic hashing schemes, on the other hand, adapt to changes in data size dynamically.</a:t>
            </a: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a:p>
            <a:pPr marL="216000" indent="-216000">
              <a:lnSpc>
                <a:spcPts val="2798"/>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Dynamic Hashing Techniques: The article surveys various dynamic hashing techniques, including Extendible Hashing, Expandable Hashing, Spiral Storage, Linear Virtual Hashing, and Cuckoo Hashing. Each technique offers a balance between access speed and memory utilization.</a:t>
            </a: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a:p>
            <a:pPr>
              <a:lnSpc>
                <a:spcPts val="2798"/>
              </a:lnSpc>
              <a:tabLst>
                <a:tab pos="0" algn="l"/>
              </a:tabLst>
            </a:pPr>
            <a:endParaRPr lang="en-IN" sz="1750" b="0" strike="noStrike" spc="-1">
              <a:solidFill>
                <a:srgbClr val="000000"/>
              </a:solidFill>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13"/>
          <p:cNvSpPr/>
          <p:nvPr/>
        </p:nvSpPr>
        <p:spPr>
          <a:xfrm>
            <a:off x="720" y="0"/>
            <a:ext cx="14628960" cy="822816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IN" sz="1800" b="0" strike="noStrike" spc="-1">
              <a:solidFill>
                <a:srgbClr val="FFFFFF"/>
              </a:solidFill>
              <a:latin typeface="Arial"/>
            </a:endParaRPr>
          </a:p>
        </p:txBody>
      </p:sp>
      <p:sp>
        <p:nvSpPr>
          <p:cNvPr id="157" name="Rectangle 156"/>
          <p:cNvSpPr/>
          <p:nvPr/>
        </p:nvSpPr>
        <p:spPr>
          <a:xfrm>
            <a:off x="450000" y="684000"/>
            <a:ext cx="13769280" cy="7019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Literature Survey: The article presents a comprehensive survey of research papers discussing different hashing techniques, their performance, and suitability for various applications.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Findings from Literature Survey: The findings from the literature survey highlight the performance, advantages, and limitations of each hashing technique. Linear hashing emerges as a simple and efficient technique, especially when the cardinality of the key set is not known in advance.</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Discussion: The discussion section delves into the adaptation of hashing techniques for database buffer cache management. It emphasizes the importance of optimizing access methods to minimize search times and maximize memory utilization.</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Conclusion: Linear hashing with partial expansion is identified as a suitable technique for database buffer cache management with some modifications, such as adjusting the expansion sequence and implementing slab allocation for efficient memory management.</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marL="216000" indent="-216000">
              <a:lnSpc>
                <a:spcPts val="2602"/>
              </a:lnSpc>
              <a:buClr>
                <a:srgbClr val="FFFFFF"/>
              </a:buClr>
              <a:buSzPct val="65000"/>
              <a:buFont typeface="Wingdings" charset="2"/>
              <a:buChar char=""/>
              <a:tabLst>
                <a:tab pos="0" algn="l"/>
              </a:tabLst>
            </a:pPr>
            <a:r>
              <a:rPr lang="en-US" sz="1750" b="0" strike="noStrike" spc="-1">
                <a:solidFill>
                  <a:srgbClr val="D6E5EF"/>
                </a:solidFill>
                <a:latin typeface="Roboto"/>
                <a:ea typeface="Roboto"/>
              </a:rPr>
              <a:t>References: The article concludes with a list of references citing relevant research papers and studies in the field of hashing techniques.</a:t>
            </a:r>
            <a:endParaRPr lang="en-IN" sz="1750" b="0" strike="noStrike" spc="-1">
              <a:solidFill>
                <a:srgbClr val="000000"/>
              </a:solidFill>
              <a:latin typeface="Arial"/>
            </a:endParaRPr>
          </a:p>
          <a:p>
            <a:pPr>
              <a:lnSpc>
                <a:spcPts val="2602"/>
              </a:lnSpc>
              <a:tabLst>
                <a:tab pos="0" algn="l"/>
              </a:tabLst>
            </a:pPr>
            <a:endParaRPr lang="en-IN" sz="1750" b="0" strike="noStrike" spc="-1">
              <a:solidFill>
                <a:srgbClr val="000000"/>
              </a:solidFill>
              <a:latin typeface="Arial"/>
            </a:endParaRPr>
          </a:p>
          <a:p>
            <a:pPr>
              <a:lnSpc>
                <a:spcPts val="2602"/>
              </a:lnSpc>
              <a:tabLst>
                <a:tab pos="0" algn="l"/>
              </a:tabLst>
            </a:pPr>
            <a:r>
              <a:rPr lang="en-US" sz="1750" b="0" strike="noStrike" spc="-1">
                <a:solidFill>
                  <a:srgbClr val="D6E5EF"/>
                </a:solidFill>
                <a:latin typeface="Roboto"/>
                <a:ea typeface="Roboto"/>
              </a:rPr>
              <a:t>Overall, the article provides valuable insights into the theory and practical applications of hashing techniques, making it a useful resource for understanding and implementing efficient buffer cache management strategies.</a:t>
            </a:r>
            <a:endParaRPr lang="en-IN" sz="1750" b="0" strike="noStrike" spc="-1">
              <a:solidFill>
                <a:srgbClr val="000000"/>
              </a:solidFill>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shade val="51000"/>
              </a:schemeClr>
            </a:gs>
            <a:gs pos="80000">
              <a:schemeClr val="phClr">
                <a:shade val="93000"/>
              </a:schemeClr>
            </a:gs>
            <a:gs pos="100000">
              <a:schemeClr val="phClr">
                <a:shade val="94000"/>
              </a:schemeClr>
            </a:gs>
          </a:gsLst>
          <a:lin ang="16200000" scaled="0"/>
          <a:tileRect/>
        </a:gradFill>
      </a:fillStyleLst>
      <a:lnStyleLst>
        <a:ln w="9525" cap="flat" cmpd="sng" algn="ctr">
          <a:prstDash val="solid"/>
          <a:miter/>
        </a:ln>
        <a:ln w="25400" cap="flat" cmpd="sng" algn="ctr">
          <a:prstDash val="solid"/>
          <a:miter/>
        </a:ln>
        <a:ln w="38100" cap="flat" cmpd="sng" algn="ctr">
          <a:prstDash val="solid"/>
          <a:miter/>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445</TotalTime>
  <Words>2096</Words>
  <Application>Microsoft Office PowerPoint</Application>
  <PresentationFormat>Custom</PresentationFormat>
  <Paragraphs>209</Paragraphs>
  <Slides>20</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Open Sans</vt:lpstr>
      <vt:lpstr>Roboto</vt:lpstr>
      <vt:lpstr>Roboto Slab</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dc:description/>
  <cp:lastModifiedBy>Tejas Sonawane</cp:lastModifiedBy>
  <cp:revision>12</cp:revision>
  <dcterms:created xsi:type="dcterms:W3CDTF">2024-04-13T03:46:21Z</dcterms:created>
  <dcterms:modified xsi:type="dcterms:W3CDTF">2024-10-20T18:44:38Z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r8>10</vt:r8>
  </property>
  <property fmtid="{D5CDD505-2E9C-101B-9397-08002B2CF9AE}" pid="3" name="PresentationFormat">
    <vt:lpwstr>On-screen Show (16:9)</vt:lpwstr>
  </property>
  <property fmtid="{D5CDD505-2E9C-101B-9397-08002B2CF9AE}" pid="4" name="Slides">
    <vt:r8>10</vt:r8>
  </property>
</Properties>
</file>